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DCF7F8-06B5-4F87-91F3-67385A70E485}"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330264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CF7F8-06B5-4F87-91F3-67385A70E485}"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175180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CF7F8-06B5-4F87-91F3-67385A70E485}"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13684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CF7F8-06B5-4F87-91F3-67385A70E485}"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417133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CF7F8-06B5-4F87-91F3-67385A70E485}"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412907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CF7F8-06B5-4F87-91F3-67385A70E485}"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268028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DCF7F8-06B5-4F87-91F3-67385A70E485}"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375097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DCF7F8-06B5-4F87-91F3-67385A70E485}"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168106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F7F8-06B5-4F87-91F3-67385A70E485}"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263185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DCF7F8-06B5-4F87-91F3-67385A70E485}"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388355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DCF7F8-06B5-4F87-91F3-67385A70E485}"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6D86D-49D7-453A-8E22-2D8D82EECE0D}" type="slidenum">
              <a:rPr lang="en-US" smtClean="0"/>
              <a:t>‹#›</a:t>
            </a:fld>
            <a:endParaRPr lang="en-US"/>
          </a:p>
        </p:txBody>
      </p:sp>
    </p:spTree>
    <p:extLst>
      <p:ext uri="{BB962C8B-B14F-4D97-AF65-F5344CB8AC3E}">
        <p14:creationId xmlns:p14="http://schemas.microsoft.com/office/powerpoint/2010/main" val="121224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F7F8-06B5-4F87-91F3-67385A70E485}" type="datetimeFigureOut">
              <a:rPr lang="en-US" smtClean="0"/>
              <a:t>5/23/2020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6D86D-49D7-453A-8E22-2D8D82EECE0D}" type="slidenum">
              <a:rPr lang="en-US" smtClean="0"/>
              <a:t>‹#›</a:t>
            </a:fld>
            <a:endParaRPr lang="en-US"/>
          </a:p>
        </p:txBody>
      </p:sp>
    </p:spTree>
    <p:extLst>
      <p:ext uri="{BB962C8B-B14F-4D97-AF65-F5344CB8AC3E}">
        <p14:creationId xmlns:p14="http://schemas.microsoft.com/office/powerpoint/2010/main" val="293413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bliqueBottomRight"/>
              <a:lightRig rig="threePt" dir="t"/>
            </a:scene3d>
          </a:bodyPr>
          <a:lstStyle/>
          <a:p>
            <a:r>
              <a:rPr lang="en-US" b="1" u="sng" dirty="0">
                <a:ln>
                  <a:solidFill>
                    <a:srgbClr val="FF0000"/>
                  </a:solidFill>
                </a:ln>
                <a:solidFill>
                  <a:srgbClr val="FF0000"/>
                </a:solidFill>
                <a:effectLst>
                  <a:outerShdw blurRad="38100" dist="38100" dir="2700000" algn="tl">
                    <a:srgbClr val="000000">
                      <a:alpha val="43137"/>
                    </a:srgbClr>
                  </a:outerShdw>
                </a:effectLst>
              </a:rPr>
              <a:t>Lesson 1: Location of Uganda</a:t>
            </a:r>
            <a:endParaRPr lang="en-US" u="sng" dirty="0">
              <a:ln>
                <a:solidFill>
                  <a:srgbClr val="FF0000"/>
                </a:solidFill>
              </a:ln>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By the end of this lesson you should </a:t>
            </a:r>
            <a:r>
              <a:rPr lang="en-US" dirty="0" err="1"/>
              <a:t>beable</a:t>
            </a:r>
            <a:r>
              <a:rPr lang="en-US" dirty="0"/>
              <a:t> to:</a:t>
            </a:r>
          </a:p>
          <a:p>
            <a:r>
              <a:rPr lang="en-US" dirty="0"/>
              <a:t>1. locate the district where you live.</a:t>
            </a:r>
          </a:p>
          <a:p>
            <a:r>
              <a:rPr lang="en-US" dirty="0"/>
              <a:t>2. identify the districts in the different directions that </a:t>
            </a:r>
            <a:r>
              <a:rPr lang="en-US" dirty="0" err="1"/>
              <a:t>neighbour</a:t>
            </a:r>
            <a:r>
              <a:rPr lang="en-US" dirty="0"/>
              <a:t> the one district where you live.</a:t>
            </a:r>
          </a:p>
        </p:txBody>
      </p:sp>
    </p:spTree>
    <p:extLst>
      <p:ext uri="{BB962C8B-B14F-4D97-AF65-F5344CB8AC3E}">
        <p14:creationId xmlns:p14="http://schemas.microsoft.com/office/powerpoint/2010/main" val="31721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608" y="420893"/>
            <a:ext cx="10515600" cy="4351338"/>
          </a:xfrm>
        </p:spPr>
        <p:txBody>
          <a:bodyPr/>
          <a:lstStyle/>
          <a:p>
            <a:pPr marL="0" indent="0">
              <a:buNone/>
            </a:pPr>
            <a:r>
              <a:rPr lang="en-US" sz="3600" b="1" dirty="0">
                <a:solidFill>
                  <a:srgbClr val="00B050"/>
                </a:solidFill>
                <a:effectLst>
                  <a:outerShdw blurRad="38100" dist="38100" dir="2700000" algn="tl">
                    <a:srgbClr val="000000">
                      <a:alpha val="43137"/>
                    </a:srgbClr>
                  </a:outerShdw>
                </a:effectLst>
              </a:rPr>
              <a:t>Summary</a:t>
            </a:r>
          </a:p>
          <a:p>
            <a:pPr marL="0" indent="0">
              <a:buNone/>
            </a:pPr>
            <a:r>
              <a:rPr lang="en-US" dirty="0"/>
              <a:t>Lines of latitude run from east or west while lines of longitude run from north </a:t>
            </a:r>
            <a:r>
              <a:rPr lang="en-US" dirty="0" err="1"/>
              <a:t>orsouth</a:t>
            </a:r>
            <a:r>
              <a:rPr lang="en-US" dirty="0"/>
              <a:t> of the Equator.</a:t>
            </a:r>
          </a:p>
        </p:txBody>
      </p:sp>
    </p:spTree>
    <p:extLst>
      <p:ext uri="{BB962C8B-B14F-4D97-AF65-F5344CB8AC3E}">
        <p14:creationId xmlns:p14="http://schemas.microsoft.com/office/powerpoint/2010/main" val="15955202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3" y="341382"/>
            <a:ext cx="10515600" cy="4351338"/>
          </a:xfrm>
        </p:spPr>
        <p:txBody>
          <a:bodyPr>
            <a:normAutofit/>
          </a:bodyPr>
          <a:lstStyle/>
          <a:p>
            <a:pPr marL="0" indent="0">
              <a:buNone/>
            </a:pPr>
            <a:r>
              <a:rPr lang="en-US" sz="3600" b="1" u="sng" dirty="0">
                <a:solidFill>
                  <a:srgbClr val="FF0000"/>
                </a:solidFill>
              </a:rPr>
              <a:t>Lesson 15: The Importance of Natural Resources</a:t>
            </a:r>
          </a:p>
          <a:p>
            <a:pPr marL="0" indent="0">
              <a:buNone/>
            </a:pPr>
            <a:r>
              <a:rPr lang="en-US" dirty="0"/>
              <a:t>By the end of this lesson, you should be able to:</a:t>
            </a:r>
          </a:p>
          <a:p>
            <a:pPr marL="571500" indent="-571500">
              <a:buAutoNum type="romanLcParenR"/>
            </a:pPr>
            <a:r>
              <a:rPr lang="en-US" dirty="0"/>
              <a:t>discuss the importance of natural resources such as land, minerals, water, climate, people, animals and plants.</a:t>
            </a:r>
          </a:p>
          <a:p>
            <a:pPr marL="571500" indent="-571500">
              <a:buAutoNum type="romanLcParenR"/>
            </a:pPr>
            <a:r>
              <a:rPr lang="en-US" dirty="0"/>
              <a:t>make your own notes about the importance of natural resources.</a:t>
            </a:r>
          </a:p>
        </p:txBody>
      </p:sp>
    </p:spTree>
    <p:extLst>
      <p:ext uri="{BB962C8B-B14F-4D97-AF65-F5344CB8AC3E}">
        <p14:creationId xmlns:p14="http://schemas.microsoft.com/office/powerpoint/2010/main" val="40135584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48616"/>
            <a:ext cx="10515600" cy="4351338"/>
          </a:xfrm>
        </p:spPr>
        <p:txBody>
          <a:bodyPr/>
          <a:lstStyle/>
          <a:p>
            <a:pPr marL="0" indent="0">
              <a:buNone/>
            </a:pPr>
            <a:r>
              <a:rPr lang="en-US" sz="3600" b="1" u="sng" dirty="0">
                <a:solidFill>
                  <a:srgbClr val="00B050"/>
                </a:solidFill>
              </a:rPr>
              <a:t>Materials you will need:</a:t>
            </a:r>
          </a:p>
          <a:p>
            <a:pPr>
              <a:buFontTx/>
              <a:buChar char="-"/>
            </a:pPr>
            <a:r>
              <a:rPr lang="en-US" dirty="0"/>
              <a:t>Pens</a:t>
            </a:r>
          </a:p>
          <a:p>
            <a:pPr>
              <a:buFontTx/>
              <a:buChar char="-"/>
            </a:pPr>
            <a:r>
              <a:rPr lang="en-US" dirty="0"/>
              <a:t>exercise books</a:t>
            </a:r>
          </a:p>
          <a:p>
            <a:pPr>
              <a:buFontTx/>
              <a:buChar char="-"/>
            </a:pPr>
            <a:r>
              <a:rPr lang="en-US" dirty="0"/>
              <a:t>SST textbooks, where possible</a:t>
            </a:r>
          </a:p>
          <a:p>
            <a:pPr>
              <a:buFontTx/>
              <a:buChar char="-"/>
            </a:pPr>
            <a:r>
              <a:rPr lang="en-US" dirty="0"/>
              <a:t>previous work about resources</a:t>
            </a:r>
          </a:p>
        </p:txBody>
      </p:sp>
    </p:spTree>
    <p:extLst>
      <p:ext uri="{BB962C8B-B14F-4D97-AF65-F5344CB8AC3E}">
        <p14:creationId xmlns:p14="http://schemas.microsoft.com/office/powerpoint/2010/main" val="37059344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122" y="261868"/>
            <a:ext cx="10515600" cy="4351338"/>
          </a:xfrm>
        </p:spPr>
        <p:txBody>
          <a:bodyPr/>
          <a:lstStyle/>
          <a:p>
            <a:pPr marL="0" indent="0">
              <a:buNone/>
            </a:pPr>
            <a:r>
              <a:rPr lang="en-US" sz="3600" b="1" u="sng" dirty="0">
                <a:solidFill>
                  <a:srgbClr val="00B050"/>
                </a:solidFill>
              </a:rPr>
              <a:t>What to do</a:t>
            </a:r>
          </a:p>
          <a:p>
            <a:pPr marL="0" indent="0">
              <a:buNone/>
            </a:pPr>
            <a:r>
              <a:rPr lang="en-US" dirty="0"/>
              <a:t>Read the instructions carefully before doing the activity and mind your spelling and handwriting.</a:t>
            </a:r>
          </a:p>
        </p:txBody>
      </p:sp>
    </p:spTree>
    <p:extLst>
      <p:ext uri="{BB962C8B-B14F-4D97-AF65-F5344CB8AC3E}">
        <p14:creationId xmlns:p14="http://schemas.microsoft.com/office/powerpoint/2010/main" val="13008364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8130"/>
            <a:ext cx="10515600" cy="4351338"/>
          </a:xfrm>
        </p:spPr>
        <p:txBody>
          <a:bodyPr/>
          <a:lstStyle/>
          <a:p>
            <a:pPr marL="0" indent="0">
              <a:buNone/>
            </a:pPr>
            <a:r>
              <a:rPr lang="en-US" sz="3600" b="1" u="sng" dirty="0">
                <a:solidFill>
                  <a:srgbClr val="00B050"/>
                </a:solidFill>
              </a:rPr>
              <a:t>Introduction</a:t>
            </a:r>
          </a:p>
          <a:p>
            <a:pPr marL="0" indent="0">
              <a:buNone/>
            </a:pPr>
            <a:r>
              <a:rPr lang="en-US" dirty="0"/>
              <a:t>In P.4 and P.5, you studied about the importance of different examples of natural resources. In this lesson, you are going to give different ways in which natural resources are important to people.</a:t>
            </a:r>
          </a:p>
        </p:txBody>
      </p:sp>
    </p:spTree>
    <p:extLst>
      <p:ext uri="{BB962C8B-B14F-4D97-AF65-F5344CB8AC3E}">
        <p14:creationId xmlns:p14="http://schemas.microsoft.com/office/powerpoint/2010/main" val="869318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2" y="301625"/>
            <a:ext cx="10515600" cy="4351338"/>
          </a:xfrm>
        </p:spPr>
        <p:txBody>
          <a:bodyPr>
            <a:normAutofit/>
          </a:bodyPr>
          <a:lstStyle/>
          <a:p>
            <a:pPr marL="0" indent="0">
              <a:buNone/>
            </a:pPr>
            <a:r>
              <a:rPr lang="en-US" sz="3600" b="1" u="sng" dirty="0">
                <a:solidFill>
                  <a:srgbClr val="00B050"/>
                </a:solidFill>
              </a:rPr>
              <a:t>Step I</a:t>
            </a:r>
          </a:p>
          <a:p>
            <a:pPr marL="571500" indent="-571500">
              <a:buAutoNum type="romanLcParenR"/>
            </a:pPr>
            <a:r>
              <a:rPr lang="en-US" dirty="0"/>
              <a:t>With the help of an adult, visit the nearest natural resource (forest, swamp, lake, river, mine, land) and find out how it is used.</a:t>
            </a:r>
          </a:p>
          <a:p>
            <a:pPr marL="571500" indent="-571500">
              <a:buAutoNum type="romanLcParenR"/>
            </a:pPr>
            <a:r>
              <a:rPr lang="en-US" dirty="0"/>
              <a:t>Ask your parents or an adult about the ways resources are used and the problems facing each natural resource.</a:t>
            </a:r>
          </a:p>
          <a:p>
            <a:pPr marL="571500" indent="-571500">
              <a:buAutoNum type="romanLcParenR"/>
            </a:pPr>
            <a:r>
              <a:rPr lang="en-US" dirty="0"/>
              <a:t>Find out the activities people do on land, water bodies, forests, rivers and mountains (use a resource near you).</a:t>
            </a:r>
          </a:p>
        </p:txBody>
      </p:sp>
    </p:spTree>
    <p:extLst>
      <p:ext uri="{BB962C8B-B14F-4D97-AF65-F5344CB8AC3E}">
        <p14:creationId xmlns:p14="http://schemas.microsoft.com/office/powerpoint/2010/main" val="17152553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31" y="129346"/>
            <a:ext cx="10515600" cy="6715401"/>
          </a:xfrm>
        </p:spPr>
        <p:txBody>
          <a:bodyPr>
            <a:normAutofit fontScale="92500" lnSpcReduction="20000"/>
          </a:bodyPr>
          <a:lstStyle/>
          <a:p>
            <a:pPr marL="0" indent="0">
              <a:buNone/>
            </a:pPr>
            <a:r>
              <a:rPr lang="en-US" b="1" dirty="0"/>
              <a:t>Activity</a:t>
            </a:r>
          </a:p>
          <a:p>
            <a:pPr marL="571500" indent="-571500">
              <a:buAutoNum type="romanLcParenR"/>
            </a:pPr>
            <a:r>
              <a:rPr lang="en-US" dirty="0"/>
              <a:t>With the help of an adult, visit a nearby forest or garden, observe and record different plants, grass, trees or crops you see.</a:t>
            </a:r>
          </a:p>
          <a:p>
            <a:pPr marL="571500" indent="-571500">
              <a:buAutoNum type="romanLcParenR"/>
            </a:pPr>
            <a:r>
              <a:rPr lang="en-US" dirty="0"/>
              <a:t>State any two ways in which each of the following resources are important:</a:t>
            </a:r>
          </a:p>
          <a:p>
            <a:pPr marL="0" indent="0">
              <a:buNone/>
            </a:pPr>
            <a:r>
              <a:rPr lang="en-US" dirty="0"/>
              <a:t>Land</a:t>
            </a:r>
          </a:p>
          <a:p>
            <a:pPr marL="514350" indent="-514350">
              <a:buAutoNum type="alphaLcParenR"/>
            </a:pPr>
            <a:r>
              <a:rPr lang="en-US" dirty="0"/>
              <a:t>Water</a:t>
            </a:r>
          </a:p>
          <a:p>
            <a:pPr marL="514350" indent="-514350">
              <a:buAutoNum type="alphaLcParenR"/>
            </a:pPr>
            <a:r>
              <a:rPr lang="en-US" dirty="0"/>
              <a:t>Animals</a:t>
            </a:r>
          </a:p>
          <a:p>
            <a:pPr marL="514350" indent="-514350">
              <a:buAutoNum type="alphaLcParenR"/>
            </a:pPr>
            <a:r>
              <a:rPr lang="en-US" dirty="0"/>
              <a:t>People</a:t>
            </a:r>
          </a:p>
          <a:p>
            <a:pPr marL="514350" indent="-514350">
              <a:buAutoNum type="alphaLcParenR"/>
            </a:pPr>
            <a:r>
              <a:rPr lang="en-US" dirty="0"/>
              <a:t>Climate</a:t>
            </a:r>
          </a:p>
          <a:p>
            <a:pPr marL="514350" indent="-514350">
              <a:buAutoNum type="alphaLcParenR"/>
            </a:pPr>
            <a:r>
              <a:rPr lang="en-US" dirty="0"/>
              <a:t>Vegetation</a:t>
            </a:r>
          </a:p>
          <a:p>
            <a:pPr marL="571500" indent="-571500">
              <a:buAutoNum type="romanLcParenR" startAt="3"/>
            </a:pPr>
            <a:r>
              <a:rPr lang="en-US" dirty="0"/>
              <a:t>Why is land regarded as the most important resource?</a:t>
            </a:r>
          </a:p>
          <a:p>
            <a:pPr marL="571500" indent="-571500">
              <a:buAutoNum type="romanLcParenR" startAt="3"/>
            </a:pPr>
            <a:r>
              <a:rPr lang="en-US" dirty="0"/>
              <a:t>Give any one challenge facing:</a:t>
            </a:r>
          </a:p>
          <a:p>
            <a:pPr marL="514350" indent="-514350">
              <a:buAutoNum type="alphaLcParenR"/>
            </a:pPr>
            <a:r>
              <a:rPr lang="en-US" dirty="0"/>
              <a:t>Land</a:t>
            </a:r>
          </a:p>
          <a:p>
            <a:pPr marL="514350" indent="-514350">
              <a:buAutoNum type="alphaLcParenR"/>
            </a:pPr>
            <a:r>
              <a:rPr lang="en-US" dirty="0"/>
              <a:t>water bodies</a:t>
            </a:r>
          </a:p>
          <a:p>
            <a:pPr marL="514350" indent="-514350">
              <a:buAutoNum type="alphaLcParenR"/>
            </a:pPr>
            <a:r>
              <a:rPr lang="en-US" dirty="0"/>
              <a:t>vegetation</a:t>
            </a:r>
          </a:p>
        </p:txBody>
      </p:sp>
    </p:spTree>
    <p:extLst>
      <p:ext uri="{BB962C8B-B14F-4D97-AF65-F5344CB8AC3E}">
        <p14:creationId xmlns:p14="http://schemas.microsoft.com/office/powerpoint/2010/main" val="41135628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087" y="155851"/>
            <a:ext cx="10515600" cy="4351338"/>
          </a:xfrm>
        </p:spPr>
        <p:txBody>
          <a:bodyPr>
            <a:normAutofit/>
          </a:bodyPr>
          <a:lstStyle/>
          <a:p>
            <a:pPr marL="0" indent="0">
              <a:buNone/>
            </a:pPr>
            <a:r>
              <a:rPr lang="en-US" sz="3600" b="1" u="sng" dirty="0">
                <a:solidFill>
                  <a:srgbClr val="FF0000"/>
                </a:solidFill>
              </a:rPr>
              <a:t>Lesson 16: Identify Problems Associated with the Development of Various Natural Resources</a:t>
            </a:r>
          </a:p>
          <a:p>
            <a:pPr marL="0" indent="0">
              <a:buNone/>
            </a:pPr>
            <a:r>
              <a:rPr lang="en-US" dirty="0"/>
              <a:t>By the end of the lesson you should be able to:</a:t>
            </a:r>
          </a:p>
          <a:p>
            <a:pPr marL="571500" indent="-571500">
              <a:buAutoNum type="romanLcParenR"/>
            </a:pPr>
            <a:r>
              <a:rPr lang="en-US" dirty="0"/>
              <a:t>List down problems associated with developing various natural resources.</a:t>
            </a:r>
          </a:p>
          <a:p>
            <a:pPr marL="571500" indent="-571500">
              <a:buAutoNum type="romanLcParenR"/>
            </a:pPr>
            <a:r>
              <a:rPr lang="en-US" dirty="0"/>
              <a:t>Give solutions to the problems associated with the development of various natural resources.</a:t>
            </a:r>
          </a:p>
          <a:p>
            <a:pPr marL="571500" indent="-571500">
              <a:buAutoNum type="romanLcParenR"/>
            </a:pPr>
            <a:r>
              <a:rPr lang="en-US" dirty="0"/>
              <a:t>Write down ways in which people misuse natural resources.</a:t>
            </a:r>
          </a:p>
        </p:txBody>
      </p:sp>
    </p:spTree>
    <p:extLst>
      <p:ext uri="{BB962C8B-B14F-4D97-AF65-F5344CB8AC3E}">
        <p14:creationId xmlns:p14="http://schemas.microsoft.com/office/powerpoint/2010/main" val="14508799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35364"/>
            <a:ext cx="10515600" cy="4351338"/>
          </a:xfrm>
        </p:spPr>
        <p:txBody>
          <a:bodyPr/>
          <a:lstStyle/>
          <a:p>
            <a:pPr marL="0" indent="0">
              <a:buNone/>
            </a:pPr>
            <a:r>
              <a:rPr lang="en-US" sz="3600" b="1" u="sng" dirty="0">
                <a:solidFill>
                  <a:srgbClr val="00B050"/>
                </a:solidFill>
              </a:rPr>
              <a:t>Materials you will need:</a:t>
            </a:r>
          </a:p>
          <a:p>
            <a:pPr>
              <a:buFontTx/>
              <a:buChar char="-"/>
            </a:pPr>
            <a:r>
              <a:rPr lang="en-US" dirty="0"/>
              <a:t>A notebook</a:t>
            </a:r>
          </a:p>
          <a:p>
            <a:pPr>
              <a:buFontTx/>
              <a:buChar char="-"/>
            </a:pPr>
            <a:r>
              <a:rPr lang="en-US" dirty="0"/>
              <a:t>Pens</a:t>
            </a:r>
          </a:p>
          <a:p>
            <a:pPr>
              <a:buFontTx/>
              <a:buChar char="-"/>
            </a:pPr>
            <a:r>
              <a:rPr lang="en-US" dirty="0"/>
              <a:t>A pencil</a:t>
            </a:r>
          </a:p>
          <a:p>
            <a:pPr>
              <a:buFontTx/>
              <a:buChar char="-"/>
            </a:pPr>
            <a:r>
              <a:rPr lang="en-US" dirty="0"/>
              <a:t>The nearby environment</a:t>
            </a:r>
          </a:p>
        </p:txBody>
      </p:sp>
    </p:spTree>
    <p:extLst>
      <p:ext uri="{BB962C8B-B14F-4D97-AF65-F5344CB8AC3E}">
        <p14:creationId xmlns:p14="http://schemas.microsoft.com/office/powerpoint/2010/main" val="19097912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7" y="195608"/>
            <a:ext cx="10515600" cy="4351338"/>
          </a:xfrm>
        </p:spPr>
        <p:txBody>
          <a:bodyPr/>
          <a:lstStyle/>
          <a:p>
            <a:pPr marL="0" indent="0">
              <a:buNone/>
            </a:pPr>
            <a:r>
              <a:rPr lang="en-US" sz="3600" b="1" u="sng" dirty="0">
                <a:solidFill>
                  <a:srgbClr val="00B050"/>
                </a:solidFill>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Ask an adult to help you where you find difficulties when doing the activity.</a:t>
            </a:r>
          </a:p>
        </p:txBody>
      </p:sp>
    </p:spTree>
    <p:extLst>
      <p:ext uri="{BB962C8B-B14F-4D97-AF65-F5344CB8AC3E}">
        <p14:creationId xmlns:p14="http://schemas.microsoft.com/office/powerpoint/2010/main" val="1365073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22112"/>
            <a:ext cx="10515600" cy="4351338"/>
          </a:xfrm>
        </p:spPr>
        <p:txBody>
          <a:bodyPr/>
          <a:lstStyle/>
          <a:p>
            <a:pPr marL="0" indent="0">
              <a:buNone/>
            </a:pPr>
            <a:r>
              <a:rPr lang="en-US" sz="3600" b="1" u="sng" dirty="0">
                <a:solidFill>
                  <a:srgbClr val="00B050"/>
                </a:solidFill>
              </a:rPr>
              <a:t>Introduction</a:t>
            </a:r>
          </a:p>
          <a:p>
            <a:pPr marL="0" indent="0">
              <a:buNone/>
            </a:pPr>
            <a:r>
              <a:rPr lang="en-US" dirty="0"/>
              <a:t>In the previous lesson you learnt about importance of natural resources. In this lesson you are going to learn about problems associated with the development of various natural resources.</a:t>
            </a:r>
          </a:p>
        </p:txBody>
      </p:sp>
    </p:spTree>
    <p:extLst>
      <p:ext uri="{BB962C8B-B14F-4D97-AF65-F5344CB8AC3E}">
        <p14:creationId xmlns:p14="http://schemas.microsoft.com/office/powerpoint/2010/main" val="119093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060"/>
            <a:ext cx="11221278" cy="4028661"/>
          </a:xfrm>
        </p:spPr>
        <p:txBody>
          <a:bodyPr/>
          <a:lstStyle/>
          <a:p>
            <a:r>
              <a:rPr lang="en-US" b="1" u="sng" dirty="0">
                <a:ln>
                  <a:solidFill>
                    <a:srgbClr val="FF0000"/>
                  </a:solidFill>
                </a:ln>
                <a:solidFill>
                  <a:srgbClr val="FF0000"/>
                </a:solidFill>
                <a:effectLst>
                  <a:outerShdw blurRad="38100" dist="38100" dir="2700000" algn="tl">
                    <a:srgbClr val="000000">
                      <a:alpha val="43137"/>
                    </a:srgbClr>
                  </a:outerShdw>
                </a:effectLst>
              </a:rPr>
              <a:t>Lesson 2: Uganda’s </a:t>
            </a:r>
            <a:r>
              <a:rPr lang="en-US" b="1" u="sng" dirty="0" err="1">
                <a:ln>
                  <a:solidFill>
                    <a:srgbClr val="FF0000"/>
                  </a:solidFill>
                </a:ln>
                <a:solidFill>
                  <a:srgbClr val="FF0000"/>
                </a:solidFill>
                <a:effectLst>
                  <a:outerShdw blurRad="38100" dist="38100" dir="2700000" algn="tl">
                    <a:srgbClr val="000000">
                      <a:alpha val="43137"/>
                    </a:srgbClr>
                  </a:outerShdw>
                </a:effectLst>
              </a:rPr>
              <a:t>neighbours</a:t>
            </a:r>
            <a:br>
              <a:rPr lang="en-US" b="1" u="sng" dirty="0">
                <a:ln>
                  <a:solidFill>
                    <a:srgbClr val="FF0000"/>
                  </a:solidFill>
                </a:ln>
                <a:solidFill>
                  <a:srgbClr val="FF0000"/>
                </a:solidFill>
                <a:effectLst>
                  <a:outerShdw blurRad="38100" dist="38100" dir="2700000" algn="tl">
                    <a:srgbClr val="000000">
                      <a:alpha val="43137"/>
                    </a:srgbClr>
                  </a:outerShdw>
                </a:effectLst>
              </a:rPr>
            </a:br>
            <a:br>
              <a:rPr lang="en-US" b="1" dirty="0"/>
            </a:br>
            <a:r>
              <a:rPr lang="en-US" sz="3200" dirty="0"/>
              <a:t>At the end of this activity you will be able to:</a:t>
            </a:r>
            <a:br>
              <a:rPr lang="en-US" sz="3200" dirty="0"/>
            </a:br>
            <a:br>
              <a:rPr lang="en-US" sz="3200" dirty="0"/>
            </a:br>
            <a:r>
              <a:rPr lang="en-US" sz="3200" dirty="0" err="1"/>
              <a:t>i</a:t>
            </a:r>
            <a:r>
              <a:rPr lang="en-US" sz="3200" dirty="0"/>
              <a:t>) locate countries that share boundaries with Uganda.</a:t>
            </a:r>
            <a:br>
              <a:rPr lang="en-US" sz="3200" dirty="0"/>
            </a:br>
            <a:br>
              <a:rPr lang="en-US" sz="3200" dirty="0"/>
            </a:br>
            <a:r>
              <a:rPr lang="en-US" sz="3200" dirty="0"/>
              <a:t>ii) identify compass directions of</a:t>
            </a:r>
            <a:br>
              <a:rPr lang="en-US" sz="3200" dirty="0"/>
            </a:br>
            <a:r>
              <a:rPr lang="en-US" sz="3200" dirty="0"/>
              <a:t>Uganda’s </a:t>
            </a:r>
            <a:r>
              <a:rPr lang="en-US" sz="3200" dirty="0" err="1"/>
              <a:t>neighbours</a:t>
            </a:r>
            <a:r>
              <a:rPr lang="en-US" sz="3200" dirty="0"/>
              <a:t>.</a:t>
            </a:r>
          </a:p>
        </p:txBody>
      </p:sp>
    </p:spTree>
    <p:extLst>
      <p:ext uri="{BB962C8B-B14F-4D97-AF65-F5344CB8AC3E}">
        <p14:creationId xmlns:p14="http://schemas.microsoft.com/office/powerpoint/2010/main" val="8634148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79" y="142599"/>
            <a:ext cx="10515600" cy="4351338"/>
          </a:xfrm>
        </p:spPr>
        <p:txBody>
          <a:bodyPr>
            <a:normAutofit fontScale="92500" lnSpcReduction="10000"/>
          </a:bodyPr>
          <a:lstStyle/>
          <a:p>
            <a:pPr marL="0" indent="0">
              <a:buNone/>
            </a:pPr>
            <a:r>
              <a:rPr lang="en-US" sz="3900" b="1" u="sng" dirty="0">
                <a:solidFill>
                  <a:srgbClr val="00B050"/>
                </a:solidFill>
              </a:rPr>
              <a:t>Step I</a:t>
            </a:r>
          </a:p>
          <a:p>
            <a:pPr marL="571500" indent="-571500">
              <a:buAutoNum type="romanLcParenR"/>
            </a:pPr>
            <a:r>
              <a:rPr lang="en-US" dirty="0"/>
              <a:t>State the problems faced by each of the natural resources listed below:</a:t>
            </a:r>
          </a:p>
          <a:p>
            <a:pPr marL="514350" indent="-514350">
              <a:buAutoNum type="alphaLcParenR"/>
            </a:pPr>
            <a:r>
              <a:rPr lang="en-US" dirty="0"/>
              <a:t>Land</a:t>
            </a:r>
          </a:p>
          <a:p>
            <a:pPr marL="514350" indent="-514350">
              <a:buAutoNum type="alphaLcParenR"/>
            </a:pPr>
            <a:r>
              <a:rPr lang="en-US" dirty="0"/>
              <a:t>Animals</a:t>
            </a:r>
          </a:p>
          <a:p>
            <a:pPr marL="514350" indent="-514350">
              <a:buAutoNum type="alphaLcParenR"/>
            </a:pPr>
            <a:r>
              <a:rPr lang="en-US" dirty="0"/>
              <a:t>Minerals</a:t>
            </a:r>
          </a:p>
          <a:p>
            <a:pPr marL="514350" indent="-514350">
              <a:buAutoNum type="alphaLcParenR"/>
            </a:pPr>
            <a:r>
              <a:rPr lang="en-US" dirty="0"/>
              <a:t>Plants</a:t>
            </a:r>
          </a:p>
          <a:p>
            <a:pPr marL="514350" indent="-514350">
              <a:buAutoNum type="alphaLcParenR"/>
            </a:pPr>
            <a:r>
              <a:rPr lang="en-US" dirty="0"/>
              <a:t>Water</a:t>
            </a:r>
          </a:p>
          <a:p>
            <a:pPr marL="514350" indent="-514350">
              <a:buAutoNum type="alphaLcParenR"/>
            </a:pPr>
            <a:r>
              <a:rPr lang="en-US" dirty="0"/>
              <a:t>Climate</a:t>
            </a:r>
          </a:p>
          <a:p>
            <a:pPr marL="514350" indent="-514350">
              <a:buAutoNum type="alphaLcParenR"/>
            </a:pPr>
            <a:r>
              <a:rPr lang="en-US" dirty="0"/>
              <a:t>People</a:t>
            </a:r>
          </a:p>
        </p:txBody>
      </p:sp>
    </p:spTree>
    <p:extLst>
      <p:ext uri="{BB962C8B-B14F-4D97-AF65-F5344CB8AC3E}">
        <p14:creationId xmlns:p14="http://schemas.microsoft.com/office/powerpoint/2010/main" val="30897368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5364"/>
            <a:ext cx="10515600" cy="4351338"/>
          </a:xfrm>
        </p:spPr>
        <p:txBody>
          <a:bodyPr>
            <a:normAutofit lnSpcReduction="10000"/>
          </a:bodyPr>
          <a:lstStyle/>
          <a:p>
            <a:pPr marL="0" indent="0">
              <a:buNone/>
            </a:pPr>
            <a:r>
              <a:rPr lang="en-US" sz="3600" b="1" u="sng" dirty="0">
                <a:solidFill>
                  <a:srgbClr val="00B050"/>
                </a:solidFill>
              </a:rPr>
              <a:t>Step II</a:t>
            </a:r>
          </a:p>
          <a:p>
            <a:pPr marL="0" indent="0">
              <a:buNone/>
            </a:pPr>
            <a:r>
              <a:rPr lang="en-US" dirty="0"/>
              <a:t>How has man misused the natural resources in our country?</a:t>
            </a:r>
          </a:p>
          <a:p>
            <a:pPr>
              <a:buFontTx/>
              <a:buChar char="-"/>
            </a:pPr>
            <a:r>
              <a:rPr lang="en-US" dirty="0"/>
              <a:t>By over-cultivating</a:t>
            </a:r>
          </a:p>
          <a:p>
            <a:pPr>
              <a:buFontTx/>
              <a:buChar char="-"/>
            </a:pPr>
            <a:r>
              <a:rPr lang="en-US" dirty="0"/>
              <a:t>By over-grazing</a:t>
            </a:r>
          </a:p>
          <a:p>
            <a:pPr>
              <a:buFontTx/>
              <a:buChar char="-"/>
            </a:pPr>
            <a:r>
              <a:rPr lang="en-US" dirty="0"/>
              <a:t>By over-mining</a:t>
            </a:r>
          </a:p>
          <a:p>
            <a:pPr>
              <a:buFontTx/>
              <a:buChar char="-"/>
            </a:pPr>
            <a:r>
              <a:rPr lang="en-US" dirty="0"/>
              <a:t>Through deforestation</a:t>
            </a:r>
          </a:p>
          <a:p>
            <a:pPr>
              <a:buFontTx/>
              <a:buChar char="-"/>
            </a:pPr>
            <a:r>
              <a:rPr lang="en-US" dirty="0"/>
              <a:t>Through swamp drainage</a:t>
            </a:r>
          </a:p>
          <a:p>
            <a:pPr>
              <a:buFontTx/>
              <a:buChar char="-"/>
            </a:pPr>
            <a:r>
              <a:rPr lang="en-US" dirty="0"/>
              <a:t>Through bush burning</a:t>
            </a:r>
          </a:p>
          <a:p>
            <a:pPr>
              <a:buFontTx/>
              <a:buChar char="-"/>
            </a:pPr>
            <a:r>
              <a:rPr lang="en-US" dirty="0"/>
              <a:t>By over-stocking</a:t>
            </a:r>
          </a:p>
        </p:txBody>
      </p:sp>
    </p:spTree>
    <p:extLst>
      <p:ext uri="{BB962C8B-B14F-4D97-AF65-F5344CB8AC3E}">
        <p14:creationId xmlns:p14="http://schemas.microsoft.com/office/powerpoint/2010/main" val="27219766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4" y="275121"/>
            <a:ext cx="10515600" cy="4351338"/>
          </a:xfrm>
        </p:spPr>
        <p:txBody>
          <a:bodyPr/>
          <a:lstStyle/>
          <a:p>
            <a:pPr marL="0" indent="0">
              <a:buNone/>
            </a:pPr>
            <a:r>
              <a:rPr lang="en-US" sz="3600" b="1" u="sng" dirty="0">
                <a:solidFill>
                  <a:srgbClr val="00B050"/>
                </a:solidFill>
              </a:rPr>
              <a:t>Activity</a:t>
            </a:r>
          </a:p>
          <a:p>
            <a:pPr marL="0" indent="0">
              <a:buNone/>
            </a:pPr>
            <a:r>
              <a:rPr lang="en-US" dirty="0"/>
              <a:t>With the help of an adult, give the problems associated with the development of the various natural resources:</a:t>
            </a:r>
          </a:p>
          <a:p>
            <a:pPr marL="514350" indent="-514350">
              <a:buAutoNum type="alphaLcParenR"/>
            </a:pPr>
            <a:r>
              <a:rPr lang="en-US" dirty="0"/>
              <a:t>Lakes and river/water bodies</a:t>
            </a:r>
          </a:p>
          <a:p>
            <a:pPr marL="514350" indent="-514350">
              <a:buAutoNum type="alphaLcParenR"/>
            </a:pPr>
            <a:r>
              <a:rPr lang="en-US" dirty="0"/>
              <a:t>Plants</a:t>
            </a:r>
          </a:p>
          <a:p>
            <a:pPr marL="514350" indent="-514350">
              <a:buAutoNum type="alphaLcParenR"/>
            </a:pPr>
            <a:r>
              <a:rPr lang="en-US" dirty="0"/>
              <a:t>Mineral</a:t>
            </a:r>
          </a:p>
          <a:p>
            <a:pPr marL="514350" indent="-514350">
              <a:buAutoNum type="alphaLcParenR"/>
            </a:pPr>
            <a:r>
              <a:rPr lang="en-US" dirty="0"/>
              <a:t>People</a:t>
            </a:r>
          </a:p>
          <a:p>
            <a:pPr marL="514350" indent="-514350">
              <a:buAutoNum type="alphaLcParenR"/>
            </a:pPr>
            <a:r>
              <a:rPr lang="en-US" dirty="0"/>
              <a:t>Land</a:t>
            </a:r>
          </a:p>
        </p:txBody>
      </p:sp>
    </p:spTree>
    <p:extLst>
      <p:ext uri="{BB962C8B-B14F-4D97-AF65-F5344CB8AC3E}">
        <p14:creationId xmlns:p14="http://schemas.microsoft.com/office/powerpoint/2010/main" val="3390127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8617"/>
            <a:ext cx="10515600" cy="4351338"/>
          </a:xfrm>
        </p:spPr>
        <p:txBody>
          <a:bodyPr/>
          <a:lstStyle/>
          <a:p>
            <a:pPr marL="0" indent="0">
              <a:buNone/>
            </a:pPr>
            <a:r>
              <a:rPr lang="en-US" sz="3600" b="1" u="sng" dirty="0">
                <a:solidFill>
                  <a:srgbClr val="FF0000"/>
                </a:solidFill>
              </a:rPr>
              <a:t>Lesson 17: Ways of Caring for Natural Resources</a:t>
            </a:r>
          </a:p>
          <a:p>
            <a:pPr marL="0" indent="0">
              <a:buNone/>
            </a:pPr>
            <a:r>
              <a:rPr lang="en-US" dirty="0"/>
              <a:t>At the end of this lesson, you should be able to demonstrate ways of caring for natural resources.</a:t>
            </a:r>
          </a:p>
        </p:txBody>
      </p:sp>
    </p:spTree>
    <p:extLst>
      <p:ext uri="{BB962C8B-B14F-4D97-AF65-F5344CB8AC3E}">
        <p14:creationId xmlns:p14="http://schemas.microsoft.com/office/powerpoint/2010/main" val="23092565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65" y="341382"/>
            <a:ext cx="10515600" cy="4351338"/>
          </a:xfrm>
        </p:spPr>
        <p:txBody>
          <a:bodyPr/>
          <a:lstStyle/>
          <a:p>
            <a:pPr marL="0" indent="0">
              <a:buNone/>
            </a:pPr>
            <a:r>
              <a:rPr lang="en-US" sz="3600" b="1" u="sng" dirty="0">
                <a:solidFill>
                  <a:srgbClr val="00B050"/>
                </a:solidFill>
              </a:rPr>
              <a:t>Materials you will need:</a:t>
            </a:r>
          </a:p>
          <a:p>
            <a:pPr>
              <a:buFontTx/>
              <a:buChar char="-"/>
            </a:pPr>
            <a:r>
              <a:rPr lang="en-US" dirty="0"/>
              <a:t>A notebook</a:t>
            </a:r>
          </a:p>
          <a:p>
            <a:pPr>
              <a:buFontTx/>
              <a:buChar char="-"/>
            </a:pPr>
            <a:r>
              <a:rPr lang="en-US" dirty="0"/>
              <a:t>A pen</a:t>
            </a:r>
          </a:p>
        </p:txBody>
      </p:sp>
    </p:spTree>
    <p:extLst>
      <p:ext uri="{BB962C8B-B14F-4D97-AF65-F5344CB8AC3E}">
        <p14:creationId xmlns:p14="http://schemas.microsoft.com/office/powerpoint/2010/main" val="7770825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4" y="275121"/>
            <a:ext cx="10515600" cy="4351338"/>
          </a:xfrm>
        </p:spPr>
        <p:txBody>
          <a:bodyPr>
            <a:normAutofit/>
          </a:bodyPr>
          <a:lstStyle/>
          <a:p>
            <a:pPr marL="0" indent="0">
              <a:buNone/>
            </a:pPr>
            <a:r>
              <a:rPr lang="en-US" sz="3600" b="1" u="sng" dirty="0">
                <a:solidFill>
                  <a:srgbClr val="00B050"/>
                </a:solidFill>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Ask an adult to guide you where you find hardships in completing this activity.</a:t>
            </a:r>
          </a:p>
          <a:p>
            <a:pPr marL="571500" indent="-571500">
              <a:buAutoNum type="romanLcParenR"/>
            </a:pPr>
            <a:r>
              <a:rPr lang="en-US" dirty="0"/>
              <a:t>Mind your spelling and handwriting as you do this activity.</a:t>
            </a:r>
          </a:p>
        </p:txBody>
      </p:sp>
    </p:spTree>
    <p:extLst>
      <p:ext uri="{BB962C8B-B14F-4D97-AF65-F5344CB8AC3E}">
        <p14:creationId xmlns:p14="http://schemas.microsoft.com/office/powerpoint/2010/main" val="4248491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7" y="301625"/>
            <a:ext cx="10515600" cy="4351338"/>
          </a:xfrm>
        </p:spPr>
        <p:txBody>
          <a:bodyPr/>
          <a:lstStyle/>
          <a:p>
            <a:pPr marL="0" indent="0">
              <a:buNone/>
            </a:pPr>
            <a:r>
              <a:rPr lang="en-US" sz="3600" b="1" u="sng" dirty="0">
                <a:solidFill>
                  <a:srgbClr val="00B050"/>
                </a:solidFill>
              </a:rPr>
              <a:t>Introduction</a:t>
            </a:r>
          </a:p>
          <a:p>
            <a:pPr marL="0" indent="0">
              <a:buNone/>
            </a:pPr>
            <a:r>
              <a:rPr lang="en-US" dirty="0"/>
              <a:t>In the previous lesson, you learnt about problems that are associated with natural resources.</a:t>
            </a:r>
          </a:p>
          <a:p>
            <a:pPr marL="0" indent="0">
              <a:buNone/>
            </a:pPr>
            <a:r>
              <a:rPr lang="en-US" dirty="0"/>
              <a:t>Today you are going to find out ways in which people should care for natural resources.</a:t>
            </a:r>
          </a:p>
        </p:txBody>
      </p:sp>
    </p:spTree>
    <p:extLst>
      <p:ext uri="{BB962C8B-B14F-4D97-AF65-F5344CB8AC3E}">
        <p14:creationId xmlns:p14="http://schemas.microsoft.com/office/powerpoint/2010/main" val="36752661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354634"/>
            <a:ext cx="10515600" cy="4351338"/>
          </a:xfrm>
        </p:spPr>
        <p:txBody>
          <a:bodyPr/>
          <a:lstStyle/>
          <a:p>
            <a:pPr marL="0" indent="0">
              <a:buNone/>
            </a:pPr>
            <a:r>
              <a:rPr lang="en-US" sz="3600" b="1" u="sng" dirty="0">
                <a:solidFill>
                  <a:srgbClr val="00B050"/>
                </a:solidFill>
              </a:rPr>
              <a:t>Step I</a:t>
            </a:r>
          </a:p>
          <a:p>
            <a:pPr marL="0" indent="0">
              <a:buNone/>
            </a:pPr>
            <a:r>
              <a:rPr lang="en-US" dirty="0"/>
              <a:t>In your home, ask an adult to guide you on how best you can care for the resources in your area such as:</a:t>
            </a:r>
          </a:p>
          <a:p>
            <a:pPr>
              <a:buFontTx/>
              <a:buChar char="-"/>
            </a:pPr>
            <a:r>
              <a:rPr lang="en-US" dirty="0"/>
              <a:t>Forests.</a:t>
            </a:r>
          </a:p>
          <a:p>
            <a:pPr>
              <a:buFontTx/>
              <a:buChar char="-"/>
            </a:pPr>
            <a:r>
              <a:rPr lang="en-US" dirty="0"/>
              <a:t>Wetlands.</a:t>
            </a:r>
          </a:p>
          <a:p>
            <a:pPr>
              <a:buFontTx/>
              <a:buChar char="-"/>
            </a:pPr>
            <a:r>
              <a:rPr lang="en-US" dirty="0"/>
              <a:t>Mines.</a:t>
            </a:r>
          </a:p>
        </p:txBody>
      </p:sp>
    </p:spTree>
    <p:extLst>
      <p:ext uri="{BB962C8B-B14F-4D97-AF65-F5344CB8AC3E}">
        <p14:creationId xmlns:p14="http://schemas.microsoft.com/office/powerpoint/2010/main" val="30495162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7" y="301625"/>
            <a:ext cx="10515600" cy="4351338"/>
          </a:xfrm>
        </p:spPr>
        <p:txBody>
          <a:bodyPr/>
          <a:lstStyle/>
          <a:p>
            <a:pPr marL="0" indent="0">
              <a:buNone/>
            </a:pPr>
            <a:r>
              <a:rPr lang="en-US" sz="3600" b="1" u="sng" dirty="0">
                <a:solidFill>
                  <a:srgbClr val="00B050"/>
                </a:solidFill>
              </a:rPr>
              <a:t>Step II</a:t>
            </a:r>
          </a:p>
          <a:p>
            <a:pPr marL="0" indent="0">
              <a:buNone/>
            </a:pPr>
            <a:r>
              <a:rPr lang="en-US" dirty="0"/>
              <a:t>Think of ways in which you can involve all the people in the area to conserve land (resources) in your area.</a:t>
            </a:r>
          </a:p>
        </p:txBody>
      </p:sp>
    </p:spTree>
    <p:extLst>
      <p:ext uri="{BB962C8B-B14F-4D97-AF65-F5344CB8AC3E}">
        <p14:creationId xmlns:p14="http://schemas.microsoft.com/office/powerpoint/2010/main" val="9359634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131" y="288372"/>
            <a:ext cx="10515600" cy="4351338"/>
          </a:xfrm>
        </p:spPr>
        <p:txBody>
          <a:bodyPr>
            <a:normAutofit/>
          </a:bodyPr>
          <a:lstStyle/>
          <a:p>
            <a:pPr marL="0" indent="0">
              <a:buNone/>
            </a:pPr>
            <a:r>
              <a:rPr lang="en-US" sz="3600" b="1" u="sng" dirty="0">
                <a:solidFill>
                  <a:srgbClr val="00B050"/>
                </a:solidFill>
              </a:rPr>
              <a:t>Activity</a:t>
            </a:r>
          </a:p>
          <a:p>
            <a:pPr marL="514350" indent="-514350">
              <a:buAutoNum type="arabicPeriod"/>
            </a:pPr>
            <a:r>
              <a:rPr lang="en-US" dirty="0"/>
              <a:t>Identify ways of caring for natural resources</a:t>
            </a:r>
          </a:p>
          <a:p>
            <a:pPr marL="514350" indent="-514350">
              <a:buAutoNum type="arabicPeriod"/>
            </a:pPr>
            <a:r>
              <a:rPr lang="en-US" dirty="0"/>
              <a:t>Visit a nearby natural resource, like a forest, with the guidance of an adult and observe and record what you have seen.</a:t>
            </a:r>
          </a:p>
          <a:p>
            <a:pPr marL="514350" indent="-514350">
              <a:buAutoNum type="arabicPeriod"/>
            </a:pPr>
            <a:r>
              <a:rPr lang="en-US" dirty="0"/>
              <a:t>How can you care for the above resource in your area?</a:t>
            </a:r>
          </a:p>
        </p:txBody>
      </p:sp>
    </p:spTree>
    <p:extLst>
      <p:ext uri="{BB962C8B-B14F-4D97-AF65-F5344CB8AC3E}">
        <p14:creationId xmlns:p14="http://schemas.microsoft.com/office/powerpoint/2010/main" val="56917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331304"/>
            <a:ext cx="11049000" cy="3074505"/>
          </a:xfrm>
        </p:spPr>
        <p:txBody>
          <a:bodyPr/>
          <a:lstStyle/>
          <a:p>
            <a:r>
              <a:rPr lang="en-US" dirty="0">
                <a:solidFill>
                  <a:srgbClr val="00B050"/>
                </a:solidFill>
                <a:effectLst>
                  <a:outerShdw blurRad="38100" dist="38100" dir="2700000" algn="tl">
                    <a:srgbClr val="000000">
                      <a:alpha val="43137"/>
                    </a:srgbClr>
                  </a:outerShdw>
                </a:effectLst>
              </a:rPr>
              <a:t>Materials you need:</a:t>
            </a:r>
            <a:br>
              <a:rPr lang="en-US" b="1" dirty="0"/>
            </a:br>
            <a:r>
              <a:rPr lang="en-US" dirty="0"/>
              <a:t>- pencils</a:t>
            </a:r>
            <a:br>
              <a:rPr lang="en-US" dirty="0"/>
            </a:br>
            <a:r>
              <a:rPr lang="en-US" dirty="0"/>
              <a:t>- a notebook</a:t>
            </a:r>
            <a:br>
              <a:rPr lang="en-US" dirty="0"/>
            </a:br>
            <a:r>
              <a:rPr lang="en-US" dirty="0"/>
              <a:t>- a pen</a:t>
            </a:r>
          </a:p>
        </p:txBody>
      </p:sp>
    </p:spTree>
    <p:extLst>
      <p:ext uri="{BB962C8B-B14F-4D97-AF65-F5344CB8AC3E}">
        <p14:creationId xmlns:p14="http://schemas.microsoft.com/office/powerpoint/2010/main" val="117748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1" y="225287"/>
            <a:ext cx="11102009" cy="5951676"/>
          </a:xfrm>
        </p:spPr>
        <p:txBody>
          <a:bodyPr>
            <a:normAutofit/>
          </a:bodyPr>
          <a:lstStyle/>
          <a:p>
            <a:pPr marL="0" indent="0">
              <a:buNone/>
            </a:pPr>
            <a:r>
              <a:rPr lang="en-US" sz="3600" b="1" u="sng" dirty="0">
                <a:solidFill>
                  <a:srgbClr val="FF0000"/>
                </a:solidFill>
                <a:effectLst>
                  <a:outerShdw blurRad="38100" dist="38100" dir="2700000" algn="tl">
                    <a:srgbClr val="000000">
                      <a:alpha val="43137"/>
                    </a:srgbClr>
                  </a:outerShdw>
                </a:effectLst>
              </a:rPr>
              <a:t>Introduction</a:t>
            </a:r>
          </a:p>
          <a:p>
            <a:pPr marL="0" indent="0">
              <a:buNone/>
            </a:pPr>
            <a:r>
              <a:rPr lang="en-US" dirty="0"/>
              <a:t>In this lesson you will be learning about the countries that are </a:t>
            </a:r>
            <a:r>
              <a:rPr lang="en-US" dirty="0" err="1"/>
              <a:t>neighbours</a:t>
            </a:r>
            <a:r>
              <a:rPr lang="en-US" dirty="0"/>
              <a:t> of Uganda and the compass directions in which they are found.</a:t>
            </a:r>
          </a:p>
          <a:p>
            <a:pPr marL="0" indent="0">
              <a:buNone/>
            </a:pPr>
            <a:r>
              <a:rPr lang="en-US" dirty="0" err="1"/>
              <a:t>i</a:t>
            </a:r>
            <a:r>
              <a:rPr lang="en-US" dirty="0"/>
              <a:t>) Uganda shares boundaries with the following countries:</a:t>
            </a:r>
          </a:p>
          <a:p>
            <a:pPr marL="0" indent="0">
              <a:buNone/>
            </a:pPr>
            <a:r>
              <a:rPr lang="en-US" dirty="0"/>
              <a:t>a) South Sudan</a:t>
            </a:r>
          </a:p>
          <a:p>
            <a:pPr marL="0" indent="0">
              <a:buNone/>
            </a:pPr>
            <a:r>
              <a:rPr lang="en-US" dirty="0"/>
              <a:t>b) Democratic Republic of </a:t>
            </a:r>
            <a:r>
              <a:rPr lang="en-US" dirty="0" err="1"/>
              <a:t>theCongo</a:t>
            </a:r>
            <a:endParaRPr lang="en-US" dirty="0"/>
          </a:p>
          <a:p>
            <a:pPr marL="0" indent="0">
              <a:buNone/>
            </a:pPr>
            <a:r>
              <a:rPr lang="en-US" dirty="0"/>
              <a:t>c) Tanzania</a:t>
            </a:r>
          </a:p>
          <a:p>
            <a:pPr marL="0" indent="0">
              <a:buNone/>
            </a:pPr>
            <a:r>
              <a:rPr lang="en-US" dirty="0"/>
              <a:t>d) Rwanda</a:t>
            </a:r>
          </a:p>
          <a:p>
            <a:pPr marL="0" indent="0">
              <a:buNone/>
            </a:pPr>
            <a:r>
              <a:rPr lang="en-US" dirty="0"/>
              <a:t>ii) You will find out that these countries are found in different directions from Uganda.</a:t>
            </a:r>
          </a:p>
        </p:txBody>
      </p:sp>
    </p:spTree>
    <p:extLst>
      <p:ext uri="{BB962C8B-B14F-4D97-AF65-F5344CB8AC3E}">
        <p14:creationId xmlns:p14="http://schemas.microsoft.com/office/powerpoint/2010/main" val="312301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6" y="381138"/>
            <a:ext cx="10515600" cy="4351338"/>
          </a:xfrm>
        </p:spPr>
        <p:txBody>
          <a:bodyPr/>
          <a:lstStyle/>
          <a:p>
            <a:pPr marL="0" indent="0">
              <a:buNone/>
            </a:pPr>
            <a:r>
              <a:rPr lang="en-US" sz="3600" b="1" dirty="0">
                <a:solidFill>
                  <a:srgbClr val="00B050"/>
                </a:solidFill>
                <a:effectLst>
                  <a:outerShdw blurRad="38100" dist="38100" dir="2700000" algn="tl">
                    <a:srgbClr val="000000">
                      <a:alpha val="43137"/>
                    </a:srgbClr>
                  </a:outerShdw>
                </a:effectLst>
              </a:rPr>
              <a:t>Materials you will need:</a:t>
            </a:r>
          </a:p>
          <a:p>
            <a:pPr marL="0" indent="0">
              <a:buNone/>
            </a:pPr>
            <a:r>
              <a:rPr lang="en-US" dirty="0"/>
              <a:t>- Water</a:t>
            </a:r>
          </a:p>
          <a:p>
            <a:pPr marL="0" indent="0">
              <a:buNone/>
            </a:pPr>
            <a:r>
              <a:rPr lang="en-US" dirty="0"/>
              <a:t>- Sheets of paper</a:t>
            </a:r>
          </a:p>
          <a:p>
            <a:pPr marL="0" indent="0">
              <a:buNone/>
            </a:pPr>
            <a:r>
              <a:rPr lang="en-US" dirty="0"/>
              <a:t>- A cutting blade</a:t>
            </a:r>
          </a:p>
          <a:p>
            <a:pPr marL="0" indent="0">
              <a:buNone/>
            </a:pPr>
            <a:r>
              <a:rPr lang="en-US" dirty="0"/>
              <a:t>- Hardboard</a:t>
            </a:r>
          </a:p>
        </p:txBody>
      </p:sp>
    </p:spTree>
    <p:extLst>
      <p:ext uri="{BB962C8B-B14F-4D97-AF65-F5344CB8AC3E}">
        <p14:creationId xmlns:p14="http://schemas.microsoft.com/office/powerpoint/2010/main" val="355129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6" y="222112"/>
            <a:ext cx="10515600" cy="4351338"/>
          </a:xfrm>
        </p:spPr>
        <p:txBody>
          <a:bodyPr>
            <a:normAutofit fontScale="92500"/>
          </a:bodyPr>
          <a:lstStyle/>
          <a:p>
            <a:pPr marL="0" indent="0">
              <a:buNone/>
            </a:pPr>
            <a:r>
              <a:rPr lang="en-US" sz="3600" b="1" u="sng" dirty="0">
                <a:solidFill>
                  <a:srgbClr val="00B050"/>
                </a:solidFill>
                <a:effectLst>
                  <a:outerShdw blurRad="38100" dist="38100" dir="2700000" algn="tl">
                    <a:srgbClr val="000000">
                      <a:alpha val="43137"/>
                    </a:srgbClr>
                  </a:outerShdw>
                </a:effectLst>
              </a:rPr>
              <a:t>Activity 3</a:t>
            </a:r>
          </a:p>
          <a:p>
            <a:pPr marL="0" indent="0">
              <a:buNone/>
            </a:pPr>
            <a:r>
              <a:rPr lang="en-US" dirty="0"/>
              <a:t>1. Identify the countries </a:t>
            </a:r>
            <a:r>
              <a:rPr lang="en-US" dirty="0" err="1"/>
              <a:t>neighbouringUganda</a:t>
            </a:r>
            <a:r>
              <a:rPr lang="en-US" dirty="0"/>
              <a:t> in the following directions:</a:t>
            </a:r>
          </a:p>
          <a:p>
            <a:pPr marL="0" indent="0">
              <a:buNone/>
            </a:pPr>
            <a:r>
              <a:rPr lang="en-US" dirty="0"/>
              <a:t>a) North –</a:t>
            </a:r>
          </a:p>
          <a:p>
            <a:pPr marL="0" indent="0">
              <a:buNone/>
            </a:pPr>
            <a:r>
              <a:rPr lang="en-US" dirty="0"/>
              <a:t>b) East –</a:t>
            </a:r>
          </a:p>
          <a:p>
            <a:pPr marL="0" indent="0">
              <a:buNone/>
            </a:pPr>
            <a:r>
              <a:rPr lang="en-US" dirty="0"/>
              <a:t>c) South –</a:t>
            </a:r>
          </a:p>
          <a:p>
            <a:pPr marL="0" indent="0">
              <a:buNone/>
            </a:pPr>
            <a:r>
              <a:rPr lang="en-US" dirty="0"/>
              <a:t>d) West –</a:t>
            </a:r>
          </a:p>
          <a:p>
            <a:pPr marL="0" indent="0">
              <a:buNone/>
            </a:pPr>
            <a:endParaRPr lang="en-US" dirty="0"/>
          </a:p>
          <a:p>
            <a:pPr marL="0" indent="0">
              <a:buNone/>
            </a:pPr>
            <a:r>
              <a:rPr lang="en-US" dirty="0"/>
              <a:t>2. With the help of an adult, prepare some clay/mud and model the map of Uganda using clay/mud and show its </a:t>
            </a:r>
            <a:r>
              <a:rPr lang="en-US" dirty="0" err="1"/>
              <a:t>neighbours</a:t>
            </a:r>
            <a:r>
              <a:rPr lang="en-US" dirty="0"/>
              <a:t> using seeds.</a:t>
            </a:r>
          </a:p>
        </p:txBody>
      </p:sp>
    </p:spTree>
    <p:extLst>
      <p:ext uri="{BB962C8B-B14F-4D97-AF65-F5344CB8AC3E}">
        <p14:creationId xmlns:p14="http://schemas.microsoft.com/office/powerpoint/2010/main" val="134161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n>
                  <a:solidFill>
                    <a:srgbClr val="FF0000"/>
                  </a:solidFill>
                </a:ln>
                <a:solidFill>
                  <a:srgbClr val="FF0000"/>
                </a:solidFill>
                <a:effectLst>
                  <a:outerShdw blurRad="38100" dist="38100" dir="2700000" algn="tl">
                    <a:srgbClr val="000000">
                      <a:alpha val="43137"/>
                    </a:srgbClr>
                  </a:outerShdw>
                </a:effectLst>
              </a:rPr>
              <a:t>Lesson 3: Elements of a Map</a:t>
            </a:r>
            <a:endParaRPr lang="en-US" u="sng" dirty="0">
              <a:ln>
                <a:solidFill>
                  <a:srgbClr val="FF0000"/>
                </a:solidFill>
              </a:ln>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By the end of this activity, you should be able to:</a:t>
            </a:r>
          </a:p>
          <a:p>
            <a:pPr marL="571500" indent="-571500">
              <a:buAutoNum type="romanLcParenR"/>
            </a:pPr>
            <a:r>
              <a:rPr lang="en-US" dirty="0"/>
              <a:t>write down elements of a map.</a:t>
            </a:r>
          </a:p>
          <a:p>
            <a:pPr marL="571500" indent="-571500">
              <a:buAutoNum type="romanLcParenR"/>
            </a:pPr>
            <a:r>
              <a:rPr lang="en-US" dirty="0"/>
              <a:t>identify some of the functions of each element.</a:t>
            </a:r>
          </a:p>
        </p:txBody>
      </p:sp>
    </p:spTree>
    <p:extLst>
      <p:ext uri="{BB962C8B-B14F-4D97-AF65-F5344CB8AC3E}">
        <p14:creationId xmlns:p14="http://schemas.microsoft.com/office/powerpoint/2010/main" val="141765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40" y="301625"/>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Materials you need:</a:t>
            </a:r>
          </a:p>
          <a:p>
            <a:pPr marL="0" indent="0">
              <a:buNone/>
            </a:pPr>
            <a:r>
              <a:rPr lang="en-US" dirty="0"/>
              <a:t>- pencils</a:t>
            </a:r>
          </a:p>
          <a:p>
            <a:pPr marL="0" indent="0">
              <a:buNone/>
            </a:pPr>
            <a:r>
              <a:rPr lang="en-US" dirty="0"/>
              <a:t>- a ruler</a:t>
            </a:r>
          </a:p>
          <a:p>
            <a:pPr marL="0" indent="0">
              <a:buNone/>
            </a:pPr>
            <a:r>
              <a:rPr lang="en-US" dirty="0"/>
              <a:t>- a notebook</a:t>
            </a:r>
          </a:p>
        </p:txBody>
      </p:sp>
    </p:spTree>
    <p:extLst>
      <p:ext uri="{BB962C8B-B14F-4D97-AF65-F5344CB8AC3E}">
        <p14:creationId xmlns:p14="http://schemas.microsoft.com/office/powerpoint/2010/main" val="366664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617" y="301625"/>
            <a:ext cx="10515600" cy="4351338"/>
          </a:xfrm>
        </p:spPr>
        <p:txBody>
          <a:bodyPr/>
          <a:lstStyle/>
          <a:p>
            <a:pPr marL="0" indent="0">
              <a:buNone/>
            </a:pPr>
            <a:r>
              <a:rPr lang="en-US" sz="3600" b="1" u="sng" dirty="0">
                <a:solidFill>
                  <a:srgbClr val="FF0000"/>
                </a:solidFill>
                <a:effectLst>
                  <a:outerShdw blurRad="38100" dist="38100" dir="2700000" algn="tl">
                    <a:srgbClr val="000000">
                      <a:alpha val="43137"/>
                    </a:srgbClr>
                  </a:outerShdw>
                </a:effectLst>
              </a:rPr>
              <a:t>Introduction</a:t>
            </a:r>
          </a:p>
          <a:p>
            <a:pPr marL="0" indent="0">
              <a:buNone/>
            </a:pPr>
            <a:r>
              <a:rPr lang="en-US" dirty="0"/>
              <a:t>In Primary Three and Four you learnt about the meaning of </a:t>
            </a:r>
            <a:r>
              <a:rPr lang="en-US" dirty="0" err="1"/>
              <a:t>amap</a:t>
            </a:r>
            <a:r>
              <a:rPr lang="en-US" dirty="0"/>
              <a:t>. Today you are going to describe the elements of a map.</a:t>
            </a:r>
          </a:p>
        </p:txBody>
      </p:sp>
    </p:spTree>
    <p:extLst>
      <p:ext uri="{BB962C8B-B14F-4D97-AF65-F5344CB8AC3E}">
        <p14:creationId xmlns:p14="http://schemas.microsoft.com/office/powerpoint/2010/main" val="242718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3" y="235364"/>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Step I</a:t>
            </a:r>
          </a:p>
          <a:p>
            <a:pPr marL="571500" indent="-571500">
              <a:buAutoNum type="romanLcParenR"/>
            </a:pPr>
            <a:r>
              <a:rPr lang="en-US" dirty="0"/>
              <a:t>There are five elements of a good map. Can you list them?</a:t>
            </a:r>
          </a:p>
          <a:p>
            <a:pPr marL="571500" indent="-571500">
              <a:buAutoNum type="romanLcParenR"/>
            </a:pPr>
            <a:r>
              <a:rPr lang="en-US" dirty="0"/>
              <a:t>Give the functions of each element.</a:t>
            </a:r>
          </a:p>
        </p:txBody>
      </p:sp>
    </p:spTree>
    <p:extLst>
      <p:ext uri="{BB962C8B-B14F-4D97-AF65-F5344CB8AC3E}">
        <p14:creationId xmlns:p14="http://schemas.microsoft.com/office/powerpoint/2010/main" val="332947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n>
                  <a:solidFill>
                    <a:srgbClr val="FF0000"/>
                  </a:solidFill>
                </a:ln>
                <a:solidFill>
                  <a:srgbClr val="FF0000"/>
                </a:solidFill>
                <a:effectLst>
                  <a:outerShdw blurRad="38100" dist="38100" dir="2700000" algn="tl">
                    <a:srgbClr val="000000">
                      <a:alpha val="43137"/>
                    </a:srgbClr>
                  </a:outerShdw>
                </a:effectLst>
              </a:rPr>
              <a:t>Materials you need:</a:t>
            </a:r>
            <a:endParaRPr lang="en-US" u="sng" dirty="0">
              <a:ln>
                <a:solidFill>
                  <a:srgbClr val="FF0000"/>
                </a:solidFill>
              </a:ln>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 a notebook</a:t>
            </a:r>
          </a:p>
          <a:p>
            <a:pPr marL="0" indent="0">
              <a:buNone/>
            </a:pPr>
            <a:r>
              <a:rPr lang="en-US" dirty="0"/>
              <a:t>- a pen</a:t>
            </a:r>
          </a:p>
          <a:p>
            <a:pPr marL="0" indent="0">
              <a:buNone/>
            </a:pPr>
            <a:r>
              <a:rPr lang="en-US" dirty="0"/>
              <a:t>- an atlas</a:t>
            </a:r>
          </a:p>
          <a:p>
            <a:pPr marL="0" indent="0">
              <a:buNone/>
            </a:pPr>
            <a:r>
              <a:rPr lang="en-US" dirty="0"/>
              <a:t>- a textbook: Pupil’s Book 5 (if </a:t>
            </a:r>
            <a:r>
              <a:rPr lang="en-US" dirty="0" err="1"/>
              <a:t>youhave</a:t>
            </a:r>
            <a:r>
              <a:rPr lang="en-US" dirty="0"/>
              <a:t> one at home)</a:t>
            </a:r>
          </a:p>
        </p:txBody>
      </p:sp>
    </p:spTree>
    <p:extLst>
      <p:ext uri="{BB962C8B-B14F-4D97-AF65-F5344CB8AC3E}">
        <p14:creationId xmlns:p14="http://schemas.microsoft.com/office/powerpoint/2010/main" val="704887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 y="159026"/>
            <a:ext cx="11926957" cy="6586331"/>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Step II</a:t>
            </a:r>
          </a:p>
          <a:p>
            <a:pPr marL="0" indent="0">
              <a:buNone/>
            </a:pPr>
            <a:r>
              <a:rPr lang="en-US" sz="2400" dirty="0"/>
              <a:t>A scale is used to find the distance between places on a map. You need the following materials to measure the distances between places on a map.</a:t>
            </a:r>
          </a:p>
          <a:p>
            <a:pPr marL="0" indent="0">
              <a:buNone/>
            </a:pPr>
            <a:r>
              <a:rPr lang="en-US" sz="2400" dirty="0"/>
              <a:t>- a pencil</a:t>
            </a:r>
          </a:p>
          <a:p>
            <a:pPr marL="0" indent="0">
              <a:buNone/>
            </a:pPr>
            <a:r>
              <a:rPr lang="en-US" sz="2400" dirty="0"/>
              <a:t>- a ruler</a:t>
            </a:r>
          </a:p>
          <a:p>
            <a:pPr marL="0" indent="0">
              <a:buNone/>
            </a:pPr>
            <a:r>
              <a:rPr lang="en-US" sz="2400" dirty="0"/>
              <a:t>- a compass</a:t>
            </a:r>
          </a:p>
          <a:p>
            <a:pPr marL="0" indent="0">
              <a:buNone/>
            </a:pPr>
            <a:r>
              <a:rPr lang="en-US" sz="2400" dirty="0"/>
              <a:t>- thread</a:t>
            </a:r>
          </a:p>
          <a:p>
            <a:pPr marL="0" indent="0">
              <a:buNone/>
            </a:pPr>
            <a:r>
              <a:rPr lang="en-US" sz="2400" dirty="0"/>
              <a:t>The distance from A to B is 4 cm. What is the distance if the scale is 1cm representing 20 km?</a:t>
            </a:r>
          </a:p>
        </p:txBody>
      </p:sp>
      <p:pic>
        <p:nvPicPr>
          <p:cNvPr id="4" name="Picture 3"/>
          <p:cNvPicPr>
            <a:picLocks noChangeAspect="1"/>
          </p:cNvPicPr>
          <p:nvPr/>
        </p:nvPicPr>
        <p:blipFill>
          <a:blip r:embed="rId2"/>
          <a:stretch>
            <a:fillRect/>
          </a:stretch>
        </p:blipFill>
        <p:spPr>
          <a:xfrm>
            <a:off x="162691" y="3670852"/>
            <a:ext cx="9113831" cy="3187148"/>
          </a:xfrm>
          <a:prstGeom prst="rect">
            <a:avLst/>
          </a:prstGeom>
        </p:spPr>
      </p:pic>
    </p:spTree>
    <p:extLst>
      <p:ext uri="{BB962C8B-B14F-4D97-AF65-F5344CB8AC3E}">
        <p14:creationId xmlns:p14="http://schemas.microsoft.com/office/powerpoint/2010/main" val="260352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47" y="0"/>
            <a:ext cx="10515600" cy="6858000"/>
          </a:xfrm>
        </p:spPr>
        <p:txBody>
          <a:bodyPr>
            <a:normAutofit fontScale="92500" lnSpcReduction="10000"/>
          </a:bodyPr>
          <a:lstStyle/>
          <a:p>
            <a:pPr marL="0" indent="0">
              <a:buNone/>
            </a:pPr>
            <a:r>
              <a:rPr lang="en-US" sz="3600" b="1" u="sng" dirty="0">
                <a:solidFill>
                  <a:srgbClr val="00B050"/>
                </a:solidFill>
                <a:effectLst>
                  <a:outerShdw blurRad="38100" dist="38100" dir="2700000" algn="tl">
                    <a:srgbClr val="000000">
                      <a:alpha val="43137"/>
                    </a:srgbClr>
                  </a:outerShdw>
                </a:effectLst>
              </a:rPr>
              <a:t>Types of scale</a:t>
            </a:r>
          </a:p>
          <a:p>
            <a:pPr marL="571500" indent="-571500">
              <a:buAutoNum type="romanLcParenR"/>
            </a:pPr>
            <a:r>
              <a:rPr lang="en-US" sz="2600" dirty="0"/>
              <a:t>Statement scale – written in a sentence.</a:t>
            </a:r>
          </a:p>
          <a:p>
            <a:pPr marL="571500" indent="-571500">
              <a:buAutoNum type="romanLcParenR"/>
            </a:pPr>
            <a:r>
              <a:rPr lang="en-US" sz="2600" dirty="0"/>
              <a:t>Linear scale –</a:t>
            </a:r>
          </a:p>
          <a:p>
            <a:pPr marL="571500" indent="-571500">
              <a:buAutoNum type="romanLcParenR"/>
            </a:pPr>
            <a:r>
              <a:rPr lang="en-US" sz="2600" dirty="0"/>
              <a:t>Fractional representative scale – ¼</a:t>
            </a:r>
          </a:p>
          <a:p>
            <a:pPr marL="0" indent="0">
              <a:buNone/>
            </a:pPr>
            <a:r>
              <a:rPr lang="en-US" sz="2600" dirty="0"/>
              <a:t>A key interprets the symbols used on a map.</a:t>
            </a:r>
          </a:p>
          <a:p>
            <a:pPr marL="0" indent="0">
              <a:buNone/>
            </a:pPr>
            <a:r>
              <a:rPr lang="en-US" sz="2600" dirty="0"/>
              <a:t>To prevent congestion on a map, symbols are used which need interpretation. For example:</a:t>
            </a:r>
          </a:p>
          <a:p>
            <a:pPr marL="0" indent="0">
              <a:buNone/>
            </a:pP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 A title is used to show what the map is about.</a:t>
            </a:r>
          </a:p>
          <a:p>
            <a:pPr marL="0" indent="0">
              <a:buNone/>
            </a:pPr>
            <a:r>
              <a:rPr lang="en-US" sz="2600" dirty="0"/>
              <a:t>• A compass direction is used to show the direction of places on a map.</a:t>
            </a:r>
          </a:p>
          <a:p>
            <a:pPr marL="0" indent="0">
              <a:buNone/>
            </a:pPr>
            <a:r>
              <a:rPr lang="en-US" sz="2600" dirty="0"/>
              <a:t>• A frame is used to show the limits of a map.</a:t>
            </a:r>
          </a:p>
        </p:txBody>
      </p:sp>
      <p:pic>
        <p:nvPicPr>
          <p:cNvPr id="4" name="Picture 3"/>
          <p:cNvPicPr>
            <a:picLocks noChangeAspect="1"/>
          </p:cNvPicPr>
          <p:nvPr/>
        </p:nvPicPr>
        <p:blipFill>
          <a:blip r:embed="rId2"/>
          <a:stretch>
            <a:fillRect/>
          </a:stretch>
        </p:blipFill>
        <p:spPr>
          <a:xfrm>
            <a:off x="2544423" y="834887"/>
            <a:ext cx="1298708" cy="609599"/>
          </a:xfrm>
          <a:prstGeom prst="rect">
            <a:avLst/>
          </a:prstGeom>
        </p:spPr>
      </p:pic>
      <p:pic>
        <p:nvPicPr>
          <p:cNvPr id="5" name="Picture 4"/>
          <p:cNvPicPr>
            <a:picLocks noChangeAspect="1"/>
          </p:cNvPicPr>
          <p:nvPr/>
        </p:nvPicPr>
        <p:blipFill>
          <a:blip r:embed="rId3"/>
          <a:stretch>
            <a:fillRect/>
          </a:stretch>
        </p:blipFill>
        <p:spPr>
          <a:xfrm>
            <a:off x="178405" y="2849217"/>
            <a:ext cx="5268238" cy="2716696"/>
          </a:xfrm>
          <a:prstGeom prst="rect">
            <a:avLst/>
          </a:prstGeom>
        </p:spPr>
      </p:pic>
    </p:spTree>
    <p:extLst>
      <p:ext uri="{BB962C8B-B14F-4D97-AF65-F5344CB8AC3E}">
        <p14:creationId xmlns:p14="http://schemas.microsoft.com/office/powerpoint/2010/main" val="176429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0"/>
            <a:ext cx="11234530" cy="6858000"/>
          </a:xfrm>
        </p:spPr>
        <p:txBody>
          <a:bodyPr>
            <a:normAutofit lnSpcReduction="10000"/>
          </a:bodyPr>
          <a:lstStyle/>
          <a:p>
            <a:pPr marL="0" indent="0">
              <a:buNone/>
            </a:pPr>
            <a:r>
              <a:rPr lang="en-US" b="1" u="sng" dirty="0">
                <a:solidFill>
                  <a:srgbClr val="00B050"/>
                </a:solidFill>
                <a:effectLst>
                  <a:outerShdw blurRad="38100" dist="38100" dir="2700000" algn="tl">
                    <a:srgbClr val="000000">
                      <a:alpha val="43137"/>
                    </a:srgbClr>
                  </a:outerShdw>
                </a:effectLst>
              </a:rPr>
              <a:t>Activity</a:t>
            </a:r>
          </a:p>
          <a:p>
            <a:pPr marL="571500" indent="-571500">
              <a:buAutoNum type="romanLcParenR"/>
            </a:pPr>
            <a:r>
              <a:rPr lang="en-US" sz="2000" dirty="0"/>
              <a:t>Give the meaning of the term map.</a:t>
            </a:r>
          </a:p>
          <a:p>
            <a:pPr marL="571500" indent="-571500">
              <a:buAutoNum type="romanLcParenR"/>
            </a:pPr>
            <a:r>
              <a:rPr lang="en-US" sz="2000" dirty="0"/>
              <a:t>Write down the importance of the following elements on a map.</a:t>
            </a:r>
          </a:p>
          <a:p>
            <a:pPr marL="0" indent="0">
              <a:buNone/>
            </a:pPr>
            <a:r>
              <a:rPr lang="en-US" sz="2000" dirty="0"/>
              <a:t>a) Frame</a:t>
            </a:r>
          </a:p>
          <a:p>
            <a:pPr marL="0" indent="0">
              <a:buNone/>
            </a:pPr>
            <a:r>
              <a:rPr lang="en-US" sz="2000" dirty="0"/>
              <a:t>b) Key</a:t>
            </a:r>
          </a:p>
          <a:p>
            <a:pPr marL="0" indent="0">
              <a:buNone/>
            </a:pPr>
            <a:r>
              <a:rPr lang="en-US" sz="2000" dirty="0"/>
              <a:t>c) Title</a:t>
            </a:r>
          </a:p>
          <a:p>
            <a:pPr marL="0" indent="0">
              <a:buNone/>
            </a:pPr>
            <a:r>
              <a:rPr lang="en-US" sz="2000" dirty="0"/>
              <a:t>Use the map below to answer the questions that follow.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000" dirty="0"/>
              <a:t>a) What is the distance between towns A and B.</a:t>
            </a:r>
          </a:p>
        </p:txBody>
      </p:sp>
      <p:pic>
        <p:nvPicPr>
          <p:cNvPr id="4" name="Picture 3"/>
          <p:cNvPicPr>
            <a:picLocks noChangeAspect="1"/>
          </p:cNvPicPr>
          <p:nvPr/>
        </p:nvPicPr>
        <p:blipFill>
          <a:blip r:embed="rId2"/>
          <a:stretch>
            <a:fillRect/>
          </a:stretch>
        </p:blipFill>
        <p:spPr>
          <a:xfrm>
            <a:off x="463827" y="2690191"/>
            <a:ext cx="3803374" cy="3657600"/>
          </a:xfrm>
          <a:prstGeom prst="rect">
            <a:avLst/>
          </a:prstGeom>
        </p:spPr>
      </p:pic>
      <p:pic>
        <p:nvPicPr>
          <p:cNvPr id="5" name="Picture 4"/>
          <p:cNvPicPr>
            <a:picLocks noChangeAspect="1"/>
          </p:cNvPicPr>
          <p:nvPr/>
        </p:nvPicPr>
        <p:blipFill>
          <a:blip r:embed="rId3"/>
          <a:stretch>
            <a:fillRect/>
          </a:stretch>
        </p:blipFill>
        <p:spPr>
          <a:xfrm>
            <a:off x="4369721" y="5777948"/>
            <a:ext cx="1169688" cy="569843"/>
          </a:xfrm>
          <a:prstGeom prst="rect">
            <a:avLst/>
          </a:prstGeom>
        </p:spPr>
      </p:pic>
    </p:spTree>
    <p:extLst>
      <p:ext uri="{BB962C8B-B14F-4D97-AF65-F5344CB8AC3E}">
        <p14:creationId xmlns:p14="http://schemas.microsoft.com/office/powerpoint/2010/main" val="148492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113" y="381138"/>
            <a:ext cx="10515600" cy="4351338"/>
          </a:xfrm>
        </p:spPr>
        <p:txBody>
          <a:bodyPr>
            <a:normAutofit lnSpcReduction="10000"/>
          </a:bodyPr>
          <a:lstStyle/>
          <a:p>
            <a:pPr marL="0" indent="0">
              <a:buNone/>
            </a:pPr>
            <a:r>
              <a:rPr lang="en-US" sz="3600" b="1" u="sng" dirty="0">
                <a:ln>
                  <a:solidFill>
                    <a:srgbClr val="FF0000"/>
                  </a:solidFill>
                </a:ln>
                <a:solidFill>
                  <a:srgbClr val="FF0000"/>
                </a:solidFill>
                <a:effectLst>
                  <a:outerShdw blurRad="38100" dist="38100" dir="2700000" algn="tl">
                    <a:srgbClr val="000000">
                      <a:alpha val="43137"/>
                    </a:srgbClr>
                  </a:outerShdw>
                </a:effectLst>
              </a:rPr>
              <a:t>Lesson 4: Different Types of Physical Features in Uganda</a:t>
            </a:r>
          </a:p>
          <a:p>
            <a:pPr marL="0" indent="0">
              <a:buNone/>
            </a:pPr>
            <a:r>
              <a:rPr lang="en-US" dirty="0"/>
              <a:t>By the end of this activity, you should be able to:</a:t>
            </a:r>
          </a:p>
          <a:p>
            <a:pPr marL="571500" indent="-571500">
              <a:buAutoNum type="romanLcParenR"/>
            </a:pPr>
            <a:r>
              <a:rPr lang="en-US" dirty="0"/>
              <a:t>Write down the importance of mountains and highlands.</a:t>
            </a:r>
          </a:p>
          <a:p>
            <a:pPr marL="571500" indent="-571500">
              <a:buAutoNum type="romanLcParenR"/>
            </a:pPr>
            <a:r>
              <a:rPr lang="en-US" dirty="0"/>
              <a:t>Write down the activities that are carried out on a plateau.</a:t>
            </a:r>
          </a:p>
          <a:p>
            <a:pPr marL="571500" indent="-571500">
              <a:buAutoNum type="romanLcParenR"/>
            </a:pPr>
            <a:r>
              <a:rPr lang="en-US" dirty="0"/>
              <a:t>Write down the names of the different types of physical features found in Uganda.</a:t>
            </a:r>
          </a:p>
          <a:p>
            <a:pPr marL="571500" indent="-571500">
              <a:buAutoNum type="romanLcParenR"/>
            </a:pPr>
            <a:r>
              <a:rPr lang="en-US" dirty="0"/>
              <a:t>Locate the rift valley on the map of Uganda.</a:t>
            </a:r>
          </a:p>
          <a:p>
            <a:pPr marL="571500" indent="-571500">
              <a:buAutoNum type="romanLcParenR"/>
            </a:pPr>
            <a:r>
              <a:rPr lang="en-US" dirty="0"/>
              <a:t>Draw the map of Uganda showing major physical features.</a:t>
            </a:r>
          </a:p>
        </p:txBody>
      </p:sp>
    </p:spTree>
    <p:extLst>
      <p:ext uri="{BB962C8B-B14F-4D97-AF65-F5344CB8AC3E}">
        <p14:creationId xmlns:p14="http://schemas.microsoft.com/office/powerpoint/2010/main" val="237284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39" y="208860"/>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Materials you will need:</a:t>
            </a:r>
          </a:p>
          <a:p>
            <a:pPr marL="571500" indent="-571500">
              <a:buAutoNum type="romanLcParenR"/>
            </a:pPr>
            <a:r>
              <a:rPr lang="en-US" dirty="0"/>
              <a:t>A pencil</a:t>
            </a:r>
          </a:p>
          <a:p>
            <a:pPr marL="571500" indent="-571500">
              <a:buAutoNum type="romanLcParenR"/>
            </a:pPr>
            <a:r>
              <a:rPr lang="en-US" dirty="0"/>
              <a:t>A notebook</a:t>
            </a:r>
          </a:p>
          <a:p>
            <a:pPr marL="571500" indent="-571500">
              <a:buAutoNum type="romanLcParenR"/>
            </a:pPr>
            <a:r>
              <a:rPr lang="en-US" dirty="0"/>
              <a:t>A rubber</a:t>
            </a:r>
          </a:p>
          <a:p>
            <a:pPr marL="571500" indent="-571500">
              <a:buAutoNum type="romanLcParenR"/>
            </a:pPr>
            <a:r>
              <a:rPr lang="en-US" dirty="0"/>
              <a:t>An atlas (if you have one)</a:t>
            </a:r>
          </a:p>
          <a:p>
            <a:pPr marL="571500" indent="-571500">
              <a:buAutoNum type="romanLcParenR"/>
            </a:pPr>
            <a:r>
              <a:rPr lang="en-US" dirty="0" err="1"/>
              <a:t>Coloured</a:t>
            </a:r>
            <a:r>
              <a:rPr lang="en-US" dirty="0"/>
              <a:t> pencils (if possible)</a:t>
            </a:r>
          </a:p>
        </p:txBody>
      </p:sp>
    </p:spTree>
    <p:extLst>
      <p:ext uri="{BB962C8B-B14F-4D97-AF65-F5344CB8AC3E}">
        <p14:creationId xmlns:p14="http://schemas.microsoft.com/office/powerpoint/2010/main" val="307743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78" y="235364"/>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Ask an adult to help where you find difficulties when doing the activity.</a:t>
            </a:r>
          </a:p>
        </p:txBody>
      </p:sp>
    </p:spTree>
    <p:extLst>
      <p:ext uri="{BB962C8B-B14F-4D97-AF65-F5344CB8AC3E}">
        <p14:creationId xmlns:p14="http://schemas.microsoft.com/office/powerpoint/2010/main" val="2975428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6" y="208860"/>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Introduction</a:t>
            </a:r>
          </a:p>
          <a:p>
            <a:pPr marL="0" indent="0">
              <a:buNone/>
            </a:pPr>
            <a:r>
              <a:rPr lang="en-US" dirty="0"/>
              <a:t>In Primary Four, you learnt about physical features. In this activity, you are going to learn about the importance of different types of physical features.</a:t>
            </a:r>
          </a:p>
        </p:txBody>
      </p:sp>
    </p:spTree>
    <p:extLst>
      <p:ext uri="{BB962C8B-B14F-4D97-AF65-F5344CB8AC3E}">
        <p14:creationId xmlns:p14="http://schemas.microsoft.com/office/powerpoint/2010/main" val="265086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6" y="275120"/>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Step I</a:t>
            </a:r>
          </a:p>
          <a:p>
            <a:pPr marL="0" indent="0">
              <a:buNone/>
            </a:pPr>
            <a:r>
              <a:rPr lang="en-US" dirty="0" err="1"/>
              <a:t>i</a:t>
            </a:r>
            <a:r>
              <a:rPr lang="en-US" dirty="0"/>
              <a:t>) List down examples of various physical features of Uganda:</a:t>
            </a:r>
          </a:p>
          <a:p>
            <a:pPr marL="0" indent="0">
              <a:buNone/>
            </a:pPr>
            <a:r>
              <a:rPr lang="en-US" dirty="0"/>
              <a:t>Mountains and highland, Lakes and rivers, Plateau Rift valley</a:t>
            </a:r>
          </a:p>
          <a:p>
            <a:pPr marL="0" indent="0">
              <a:buNone/>
            </a:pPr>
            <a:r>
              <a:rPr lang="en-US" dirty="0"/>
              <a:t>ii) Give the importance of each of the physical features mentioned above.</a:t>
            </a:r>
          </a:p>
          <a:p>
            <a:pPr marL="0" indent="0">
              <a:buNone/>
            </a:pPr>
            <a:r>
              <a:rPr lang="en-US" dirty="0"/>
              <a:t>iii) Using an atlas and guidance from an adult, locate and draw the Western Rift Valley.</a:t>
            </a:r>
          </a:p>
        </p:txBody>
      </p:sp>
    </p:spTree>
    <p:extLst>
      <p:ext uri="{BB962C8B-B14F-4D97-AF65-F5344CB8AC3E}">
        <p14:creationId xmlns:p14="http://schemas.microsoft.com/office/powerpoint/2010/main" val="298777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52" y="182356"/>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Activity</a:t>
            </a:r>
          </a:p>
          <a:p>
            <a:pPr marL="0" indent="0">
              <a:buNone/>
            </a:pPr>
            <a:r>
              <a:rPr lang="en-US" dirty="0"/>
              <a:t>1. Outline the different activities done in the following physical features in Uganda.</a:t>
            </a:r>
          </a:p>
          <a:p>
            <a:pPr marL="514350" indent="-514350">
              <a:buAutoNum type="alphaLcParenR"/>
            </a:pPr>
            <a:r>
              <a:rPr lang="en-US" dirty="0"/>
              <a:t>Mountains</a:t>
            </a:r>
          </a:p>
          <a:p>
            <a:pPr marL="514350" indent="-514350">
              <a:buAutoNum type="alphaLcParenR"/>
            </a:pPr>
            <a:r>
              <a:rPr lang="en-US" dirty="0"/>
              <a:t>Plateau</a:t>
            </a:r>
          </a:p>
          <a:p>
            <a:pPr marL="514350" indent="-514350">
              <a:buAutoNum type="alphaLcParenR"/>
            </a:pPr>
            <a:r>
              <a:rPr lang="en-US" dirty="0"/>
              <a:t>Lakes and rivers </a:t>
            </a:r>
          </a:p>
          <a:p>
            <a:pPr marL="514350" indent="-514350">
              <a:buAutoNum type="alphaLcParenR"/>
            </a:pPr>
            <a:r>
              <a:rPr lang="en-US" dirty="0"/>
              <a:t>Rift valley</a:t>
            </a:r>
          </a:p>
          <a:p>
            <a:pPr marL="0" indent="0">
              <a:buNone/>
            </a:pPr>
            <a:r>
              <a:rPr lang="en-US" dirty="0"/>
              <a:t>2. Draw the map of Uganda and show the major physical features.</a:t>
            </a:r>
          </a:p>
        </p:txBody>
      </p:sp>
    </p:spTree>
    <p:extLst>
      <p:ext uri="{BB962C8B-B14F-4D97-AF65-F5344CB8AC3E}">
        <p14:creationId xmlns:p14="http://schemas.microsoft.com/office/powerpoint/2010/main" val="1815771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4" y="248617"/>
            <a:ext cx="10515600" cy="4351338"/>
          </a:xfrm>
        </p:spPr>
        <p:txBody>
          <a:bodyPr>
            <a:normAutofit/>
            <a:scene3d>
              <a:camera prst="obliqueBottomRight"/>
              <a:lightRig rig="threePt" dir="t"/>
            </a:scene3d>
          </a:bodyPr>
          <a:lstStyle/>
          <a:p>
            <a:pPr marL="0" indent="0">
              <a:buNone/>
            </a:pPr>
            <a:r>
              <a:rPr lang="en-US" b="1" u="sng" dirty="0">
                <a:ln>
                  <a:solidFill>
                    <a:srgbClr val="FF0000"/>
                  </a:solidFill>
                </a:ln>
                <a:solidFill>
                  <a:srgbClr val="FF0000"/>
                </a:solidFill>
                <a:effectLst>
                  <a:outerShdw blurRad="38100" dist="38100" dir="2700000" algn="tl">
                    <a:srgbClr val="000000">
                      <a:alpha val="43137"/>
                    </a:srgbClr>
                  </a:outerShdw>
                </a:effectLst>
              </a:rPr>
              <a:t>Lesson 5: Identifying Problems Associated with Different Types of Physical Features</a:t>
            </a:r>
          </a:p>
          <a:p>
            <a:pPr marL="0" indent="0">
              <a:buNone/>
            </a:pPr>
            <a:r>
              <a:rPr lang="en-US" dirty="0"/>
              <a:t>By the end of the lesson, you should be able to:</a:t>
            </a:r>
          </a:p>
          <a:p>
            <a:pPr marL="571500" indent="-571500">
              <a:buAutoNum type="romanLcParenR"/>
            </a:pPr>
            <a:r>
              <a:rPr lang="en-US" dirty="0"/>
              <a:t>Identify the problems that some physical features cause.</a:t>
            </a:r>
          </a:p>
          <a:p>
            <a:pPr marL="571500" indent="-571500">
              <a:buAutoNum type="romanLcParenR"/>
            </a:pPr>
            <a:r>
              <a:rPr lang="en-US" dirty="0"/>
              <a:t>Identify waterborne diseases.</a:t>
            </a:r>
          </a:p>
          <a:p>
            <a:pPr marL="571500" indent="-571500">
              <a:buAutoNum type="romanLcParenR"/>
            </a:pPr>
            <a:r>
              <a:rPr lang="en-US" dirty="0"/>
              <a:t>Mention problems brought about by lakes and rivers.</a:t>
            </a:r>
          </a:p>
        </p:txBody>
      </p:sp>
    </p:spTree>
    <p:extLst>
      <p:ext uri="{BB962C8B-B14F-4D97-AF65-F5344CB8AC3E}">
        <p14:creationId xmlns:p14="http://schemas.microsoft.com/office/powerpoint/2010/main" val="374767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n>
                  <a:solidFill>
                    <a:srgbClr val="FF0000"/>
                  </a:solidFill>
                </a:ln>
                <a:solidFill>
                  <a:srgbClr val="FF0000"/>
                </a:solidFill>
                <a:effectLst>
                  <a:outerShdw blurRad="38100" dist="38100" dir="2700000" algn="tl">
                    <a:srgbClr val="000000">
                      <a:alpha val="43137"/>
                    </a:srgbClr>
                  </a:outerShdw>
                </a:effectLst>
              </a:rPr>
              <a:t>Introduction</a:t>
            </a:r>
            <a:endParaRPr lang="en-US" u="sng" dirty="0">
              <a:ln>
                <a:solidFill>
                  <a:srgbClr val="FF0000"/>
                </a:solidFill>
              </a:ln>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In Primary Four you learnt about your district. In this lesson you are going to learn about other districts of Uganda.</a:t>
            </a:r>
          </a:p>
        </p:txBody>
      </p:sp>
    </p:spTree>
    <p:extLst>
      <p:ext uri="{BB962C8B-B14F-4D97-AF65-F5344CB8AC3E}">
        <p14:creationId xmlns:p14="http://schemas.microsoft.com/office/powerpoint/2010/main" val="226686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087" y="222112"/>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Materials you need:</a:t>
            </a:r>
          </a:p>
          <a:p>
            <a:pPr marL="571500" indent="-571500">
              <a:buAutoNum type="romanLcParenR"/>
            </a:pPr>
            <a:r>
              <a:rPr lang="en-US" dirty="0"/>
              <a:t>Notebooks</a:t>
            </a:r>
          </a:p>
          <a:p>
            <a:pPr marL="571500" indent="-571500">
              <a:buAutoNum type="romanLcParenR"/>
            </a:pPr>
            <a:r>
              <a:rPr lang="en-US" dirty="0"/>
              <a:t>Pencils</a:t>
            </a:r>
          </a:p>
          <a:p>
            <a:pPr marL="571500" indent="-571500">
              <a:buAutoNum type="romanLcParenR"/>
            </a:pPr>
            <a:r>
              <a:rPr lang="en-US" dirty="0"/>
              <a:t>A pen</a:t>
            </a:r>
          </a:p>
        </p:txBody>
      </p:sp>
    </p:spTree>
    <p:extLst>
      <p:ext uri="{BB962C8B-B14F-4D97-AF65-F5344CB8AC3E}">
        <p14:creationId xmlns:p14="http://schemas.microsoft.com/office/powerpoint/2010/main" val="1242708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39" y="235364"/>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Ask an adult to help you where you find difficulties when doing the activity.</a:t>
            </a:r>
          </a:p>
          <a:p>
            <a:pPr marL="571500" indent="-571500">
              <a:buAutoNum type="romanLcParenR"/>
            </a:pPr>
            <a:r>
              <a:rPr lang="en-US" dirty="0"/>
              <a:t>Mind your spelling, handwriting, drawing skills and observation.</a:t>
            </a:r>
          </a:p>
        </p:txBody>
      </p:sp>
    </p:spTree>
    <p:extLst>
      <p:ext uri="{BB962C8B-B14F-4D97-AF65-F5344CB8AC3E}">
        <p14:creationId xmlns:p14="http://schemas.microsoft.com/office/powerpoint/2010/main" val="3501693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35364"/>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Introduction</a:t>
            </a:r>
          </a:p>
          <a:p>
            <a:pPr marL="0" indent="0">
              <a:buNone/>
            </a:pPr>
            <a:r>
              <a:rPr lang="en-US" dirty="0"/>
              <a:t>In Primary Four you learnt about the dangers of different physical features. In this lesson you are going to identify problems associated with different types of physical features.</a:t>
            </a:r>
          </a:p>
        </p:txBody>
      </p:sp>
    </p:spTree>
    <p:extLst>
      <p:ext uri="{BB962C8B-B14F-4D97-AF65-F5344CB8AC3E}">
        <p14:creationId xmlns:p14="http://schemas.microsoft.com/office/powerpoint/2010/main" val="320761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182355"/>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Step I</a:t>
            </a:r>
          </a:p>
          <a:p>
            <a:pPr marL="571500" indent="-571500">
              <a:buAutoNum type="romanLcParenR"/>
            </a:pPr>
            <a:r>
              <a:rPr lang="en-US" dirty="0"/>
              <a:t>Write down the problems caused by the presence of physical features in the area.</a:t>
            </a:r>
          </a:p>
          <a:p>
            <a:pPr marL="571500" indent="-571500">
              <a:buAutoNum type="romanLcParenR"/>
            </a:pPr>
            <a:r>
              <a:rPr lang="en-US" dirty="0"/>
              <a:t>Identify the types of waterborne diseases.</a:t>
            </a:r>
          </a:p>
        </p:txBody>
      </p:sp>
    </p:spTree>
    <p:extLst>
      <p:ext uri="{BB962C8B-B14F-4D97-AF65-F5344CB8AC3E}">
        <p14:creationId xmlns:p14="http://schemas.microsoft.com/office/powerpoint/2010/main" val="575397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48616"/>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Examples of waterborne diseases:</a:t>
            </a:r>
          </a:p>
          <a:p>
            <a:pPr>
              <a:buFontTx/>
              <a:buChar char="-"/>
            </a:pPr>
            <a:r>
              <a:rPr lang="en-US" dirty="0"/>
              <a:t>Cholera</a:t>
            </a:r>
          </a:p>
          <a:p>
            <a:pPr>
              <a:buFontTx/>
              <a:buChar char="-"/>
            </a:pPr>
            <a:r>
              <a:rPr lang="en-US" dirty="0"/>
              <a:t>Typhoid</a:t>
            </a:r>
          </a:p>
          <a:p>
            <a:pPr marL="0" indent="0">
              <a:buNone/>
            </a:pPr>
            <a:r>
              <a:rPr lang="en-US" dirty="0"/>
              <a:t>- Dysentery</a:t>
            </a:r>
          </a:p>
          <a:p>
            <a:pPr marL="0" indent="0">
              <a:buNone/>
            </a:pPr>
            <a:r>
              <a:rPr lang="en-US" dirty="0"/>
              <a:t>- </a:t>
            </a:r>
            <a:r>
              <a:rPr lang="en-US" dirty="0" err="1"/>
              <a:t>Diarrhoea</a:t>
            </a:r>
            <a:endParaRPr lang="en-US" dirty="0"/>
          </a:p>
          <a:p>
            <a:pPr marL="0" indent="0">
              <a:buNone/>
            </a:pPr>
            <a:r>
              <a:rPr lang="en-US" dirty="0"/>
              <a:t>- </a:t>
            </a:r>
            <a:r>
              <a:rPr lang="en-US" dirty="0" err="1"/>
              <a:t>Bilharziasis</a:t>
            </a:r>
            <a:endParaRPr lang="en-US" dirty="0"/>
          </a:p>
        </p:txBody>
      </p:sp>
    </p:spTree>
    <p:extLst>
      <p:ext uri="{BB962C8B-B14F-4D97-AF65-F5344CB8AC3E}">
        <p14:creationId xmlns:p14="http://schemas.microsoft.com/office/powerpoint/2010/main" val="380289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39" y="261868"/>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Step II</a:t>
            </a:r>
          </a:p>
          <a:p>
            <a:pPr marL="0" indent="0">
              <a:buNone/>
            </a:pPr>
            <a:r>
              <a:rPr lang="en-US" dirty="0"/>
              <a:t>Problems brought about by lakes and rivers:</a:t>
            </a:r>
          </a:p>
          <a:p>
            <a:pPr marL="571500" indent="-571500">
              <a:buAutoNum type="romanLcParenR"/>
            </a:pPr>
            <a:r>
              <a:rPr lang="en-US" dirty="0"/>
              <a:t>Floods</a:t>
            </a:r>
          </a:p>
          <a:p>
            <a:pPr marL="571500" indent="-571500">
              <a:buAutoNum type="romanLcParenR"/>
            </a:pPr>
            <a:r>
              <a:rPr lang="en-US" dirty="0"/>
              <a:t>Disease vectors like mosquitoes</a:t>
            </a:r>
          </a:p>
          <a:p>
            <a:pPr marL="571500" indent="-571500">
              <a:buAutoNum type="romanLcParenR"/>
            </a:pPr>
            <a:r>
              <a:rPr lang="en-US" dirty="0"/>
              <a:t>Attacks from dangerous water animals</a:t>
            </a:r>
          </a:p>
          <a:p>
            <a:pPr marL="571500" indent="-571500">
              <a:buAutoNum type="romanLcParenR"/>
            </a:pPr>
            <a:r>
              <a:rPr lang="en-US" dirty="0"/>
              <a:t>Difficulty in road construction</a:t>
            </a:r>
          </a:p>
        </p:txBody>
      </p:sp>
    </p:spTree>
    <p:extLst>
      <p:ext uri="{BB962C8B-B14F-4D97-AF65-F5344CB8AC3E}">
        <p14:creationId xmlns:p14="http://schemas.microsoft.com/office/powerpoint/2010/main" val="14643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61868"/>
            <a:ext cx="10515600" cy="4351338"/>
          </a:xfrm>
        </p:spPr>
        <p:txBody>
          <a:bodyPr>
            <a:normAutofit fontScale="92500"/>
          </a:bodyPr>
          <a:lstStyle/>
          <a:p>
            <a:pPr marL="0" indent="0">
              <a:buNone/>
            </a:pPr>
            <a:r>
              <a:rPr lang="en-US" sz="3900" b="1" u="sng" dirty="0">
                <a:solidFill>
                  <a:srgbClr val="00B050"/>
                </a:solidFill>
                <a:effectLst>
                  <a:outerShdw blurRad="38100" dist="38100" dir="2700000" algn="tl">
                    <a:srgbClr val="000000">
                      <a:alpha val="43137"/>
                    </a:srgbClr>
                  </a:outerShdw>
                </a:effectLst>
              </a:rPr>
              <a:t>Activity</a:t>
            </a:r>
          </a:p>
          <a:p>
            <a:pPr marL="514350" indent="-514350">
              <a:buAutoNum type="arabicPeriod"/>
            </a:pPr>
            <a:r>
              <a:rPr lang="en-US" dirty="0"/>
              <a:t>Write down any four problems caused by different physical features.</a:t>
            </a:r>
          </a:p>
          <a:p>
            <a:pPr marL="514350" indent="-514350">
              <a:buAutoNum type="arabicPeriod"/>
            </a:pPr>
            <a:r>
              <a:rPr lang="en-US" dirty="0"/>
              <a:t>Give any two examples of waterborne diseases.</a:t>
            </a:r>
          </a:p>
          <a:p>
            <a:pPr marL="514350" indent="-514350">
              <a:buAutoNum type="arabicPeriod"/>
            </a:pPr>
            <a:r>
              <a:rPr lang="en-US" dirty="0"/>
              <a:t>Mention any one problem caused by the presence of rivers and lakes in the area.</a:t>
            </a:r>
          </a:p>
          <a:p>
            <a:pPr marL="514350" indent="-514350">
              <a:buAutoNum type="arabicPeriod"/>
            </a:pPr>
            <a:r>
              <a:rPr lang="en-US" dirty="0"/>
              <a:t>Using any of the physical features in your area:</a:t>
            </a:r>
          </a:p>
          <a:p>
            <a:pPr>
              <a:buFontTx/>
              <a:buChar char="-"/>
            </a:pPr>
            <a:r>
              <a:rPr lang="en-US" dirty="0"/>
              <a:t>write the problems that physical feature cause to the people of the area.</a:t>
            </a:r>
          </a:p>
          <a:p>
            <a:pPr>
              <a:buFontTx/>
              <a:buChar char="-"/>
            </a:pPr>
            <a:r>
              <a:rPr lang="en-US" dirty="0"/>
              <a:t>record four findings in the notebook under the guidance of an adult.</a:t>
            </a:r>
          </a:p>
          <a:p>
            <a:pPr marL="514350" indent="-514350">
              <a:buAutoNum type="arabicPeriod" startAt="5"/>
            </a:pPr>
            <a:r>
              <a:rPr lang="en-US" dirty="0"/>
              <a:t>Give the possible solutions to the problems caused by physical features.</a:t>
            </a:r>
          </a:p>
        </p:txBody>
      </p:sp>
    </p:spTree>
    <p:extLst>
      <p:ext uri="{BB962C8B-B14F-4D97-AF65-F5344CB8AC3E}">
        <p14:creationId xmlns:p14="http://schemas.microsoft.com/office/powerpoint/2010/main" val="3649510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2" y="261869"/>
            <a:ext cx="10515600" cy="4351338"/>
          </a:xfrm>
        </p:spPr>
        <p:txBody>
          <a:bodyPr>
            <a:normAutofit/>
            <a:scene3d>
              <a:camera prst="obliqueBottomRight"/>
              <a:lightRig rig="threePt" dir="t"/>
            </a:scene3d>
          </a:bodyPr>
          <a:lstStyle/>
          <a:p>
            <a:pPr marL="0" indent="0">
              <a:buNone/>
            </a:pPr>
            <a:r>
              <a:rPr lang="en-US" sz="3600" b="1" u="sng" dirty="0">
                <a:ln>
                  <a:solidFill>
                    <a:srgbClr val="FF0000"/>
                  </a:solidFill>
                </a:ln>
                <a:solidFill>
                  <a:srgbClr val="FF0000"/>
                </a:solidFill>
                <a:effectLst>
                  <a:outerShdw blurRad="38100" dist="38100" dir="2700000" algn="tl">
                    <a:srgbClr val="000000">
                      <a:alpha val="43137"/>
                    </a:srgbClr>
                  </a:outerShdw>
                </a:effectLst>
              </a:rPr>
              <a:t>Lesson 6: Different Activities Carried Out on the Physical Features in Your Area</a:t>
            </a:r>
          </a:p>
          <a:p>
            <a:pPr marL="0" indent="0">
              <a:buNone/>
            </a:pPr>
            <a:r>
              <a:rPr lang="en-US" dirty="0"/>
              <a:t>By the end of the lesson, you should be able to:</a:t>
            </a:r>
          </a:p>
          <a:p>
            <a:pPr marL="571500" indent="-571500">
              <a:buAutoNum type="romanLcParenR"/>
            </a:pPr>
            <a:r>
              <a:rPr lang="en-US" dirty="0"/>
              <a:t>Identify activities done by females on different physical features.</a:t>
            </a:r>
          </a:p>
          <a:p>
            <a:pPr marL="571500" indent="-571500">
              <a:buAutoNum type="romanLcParenR"/>
            </a:pPr>
            <a:r>
              <a:rPr lang="en-US" dirty="0"/>
              <a:t>Give the activities done by males on different physical features.</a:t>
            </a:r>
          </a:p>
        </p:txBody>
      </p:sp>
    </p:spTree>
    <p:extLst>
      <p:ext uri="{BB962C8B-B14F-4D97-AF65-F5344CB8AC3E}">
        <p14:creationId xmlns:p14="http://schemas.microsoft.com/office/powerpoint/2010/main" val="1556449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2112"/>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Materials you need:</a:t>
            </a:r>
          </a:p>
          <a:p>
            <a:pPr marL="571500" indent="-571500">
              <a:buAutoNum type="romanLcParenR"/>
            </a:pPr>
            <a:r>
              <a:rPr lang="en-US" dirty="0"/>
              <a:t>A notebook</a:t>
            </a:r>
          </a:p>
          <a:p>
            <a:pPr marL="571500" indent="-571500">
              <a:buAutoNum type="romanLcParenR"/>
            </a:pPr>
            <a:r>
              <a:rPr lang="en-US" dirty="0"/>
              <a:t>Pens</a:t>
            </a:r>
          </a:p>
          <a:p>
            <a:pPr marL="571500" indent="-571500">
              <a:buAutoNum type="romanLcParenR"/>
            </a:pPr>
            <a:r>
              <a:rPr lang="en-US" dirty="0"/>
              <a:t>A pencil</a:t>
            </a:r>
          </a:p>
          <a:p>
            <a:pPr marL="571500" indent="-571500">
              <a:buAutoNum type="romanLcParenR"/>
            </a:pPr>
            <a:r>
              <a:rPr lang="en-US" dirty="0"/>
              <a:t>A ruler</a:t>
            </a:r>
          </a:p>
        </p:txBody>
      </p:sp>
    </p:spTree>
    <p:extLst>
      <p:ext uri="{BB962C8B-B14F-4D97-AF65-F5344CB8AC3E}">
        <p14:creationId xmlns:p14="http://schemas.microsoft.com/office/powerpoint/2010/main" val="1318054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861" y="208859"/>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Ask an adult to help you where you find hardships while doing this work.</a:t>
            </a:r>
          </a:p>
          <a:p>
            <a:pPr marL="571500" indent="-571500">
              <a:buAutoNum type="romanLcParenR"/>
            </a:pPr>
            <a:r>
              <a:rPr lang="en-US" dirty="0"/>
              <a:t>Mind your handwriting, spelling, drawing skills and observation.</a:t>
            </a:r>
          </a:p>
        </p:txBody>
      </p:sp>
    </p:spTree>
    <p:extLst>
      <p:ext uri="{BB962C8B-B14F-4D97-AF65-F5344CB8AC3E}">
        <p14:creationId xmlns:p14="http://schemas.microsoft.com/office/powerpoint/2010/main" val="57749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106017"/>
            <a:ext cx="11168270" cy="6751983"/>
          </a:xfrm>
        </p:spPr>
        <p:txBody>
          <a:bodyPr>
            <a:normAutofit/>
          </a:bodyPr>
          <a:lstStyle/>
          <a:p>
            <a:r>
              <a:rPr lang="en-US" sz="3600" b="1" u="sng" dirty="0">
                <a:solidFill>
                  <a:srgbClr val="00B050"/>
                </a:solidFill>
                <a:effectLst>
                  <a:outerShdw blurRad="38100" dist="38100" dir="2700000" algn="tl">
                    <a:srgbClr val="000000">
                      <a:alpha val="43137"/>
                    </a:srgbClr>
                  </a:outerShdw>
                </a:effectLst>
              </a:rPr>
              <a:t>Step 1</a:t>
            </a:r>
            <a:br>
              <a:rPr lang="en-US" sz="3600" b="1" dirty="0"/>
            </a:br>
            <a:r>
              <a:rPr lang="en-US" sz="3200" dirty="0"/>
              <a:t>Find out in which district and region of</a:t>
            </a:r>
            <a:br>
              <a:rPr lang="en-US" sz="3200" dirty="0"/>
            </a:br>
            <a:r>
              <a:rPr lang="en-US" sz="3200" dirty="0"/>
              <a:t>Uganda your school is located.</a:t>
            </a:r>
            <a:br>
              <a:rPr lang="en-US" sz="3200" dirty="0"/>
            </a:br>
            <a:r>
              <a:rPr lang="en-US" sz="3200" dirty="0"/>
              <a:t>Uganda has four regions namely:</a:t>
            </a:r>
            <a:br>
              <a:rPr lang="en-US" sz="3200" dirty="0"/>
            </a:br>
            <a:r>
              <a:rPr lang="en-US" sz="3200" dirty="0"/>
              <a:t>• Northern</a:t>
            </a:r>
            <a:br>
              <a:rPr lang="en-US" sz="3200" dirty="0"/>
            </a:br>
            <a:r>
              <a:rPr lang="en-US" sz="3200" dirty="0"/>
              <a:t>• Eastern</a:t>
            </a:r>
            <a:br>
              <a:rPr lang="en-US" sz="3200" dirty="0"/>
            </a:br>
            <a:r>
              <a:rPr lang="en-US" sz="3200" dirty="0"/>
              <a:t>• Western</a:t>
            </a:r>
            <a:br>
              <a:rPr lang="en-US" sz="3200" dirty="0"/>
            </a:br>
            <a:r>
              <a:rPr lang="en-US" sz="3200" dirty="0"/>
              <a:t>• Central</a:t>
            </a:r>
            <a:br>
              <a:rPr lang="en-US" sz="3200" dirty="0"/>
            </a:br>
            <a:r>
              <a:rPr lang="en-US" sz="3200" dirty="0"/>
              <a:t>It is important to note that Uganda has</a:t>
            </a:r>
            <a:br>
              <a:rPr lang="en-US" sz="3200" dirty="0"/>
            </a:br>
            <a:r>
              <a:rPr lang="en-US" sz="3200" dirty="0"/>
              <a:t>many districts, </a:t>
            </a:r>
            <a:r>
              <a:rPr lang="en-US" sz="3200" dirty="0" err="1"/>
              <a:t>totalling</a:t>
            </a:r>
            <a:r>
              <a:rPr lang="en-US" sz="3200" dirty="0"/>
              <a:t> 135 in number</a:t>
            </a:r>
            <a:br>
              <a:rPr lang="en-US" sz="3200" dirty="0"/>
            </a:br>
            <a:r>
              <a:rPr lang="en-US" sz="3200" dirty="0"/>
              <a:t>(by 2019).</a:t>
            </a:r>
            <a:br>
              <a:rPr lang="en-US" sz="3200" dirty="0"/>
            </a:br>
            <a:r>
              <a:rPr lang="en-US" sz="3200" dirty="0"/>
              <a:t>Each region has a specific number of</a:t>
            </a:r>
            <a:br>
              <a:rPr lang="en-US" sz="3200" dirty="0"/>
            </a:br>
            <a:r>
              <a:rPr lang="en-US" sz="3200" dirty="0"/>
              <a:t>districts.</a:t>
            </a:r>
          </a:p>
        </p:txBody>
      </p:sp>
    </p:spTree>
    <p:extLst>
      <p:ext uri="{BB962C8B-B14F-4D97-AF65-F5344CB8AC3E}">
        <p14:creationId xmlns:p14="http://schemas.microsoft.com/office/powerpoint/2010/main" val="500045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3" y="301625"/>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Introduction</a:t>
            </a:r>
          </a:p>
          <a:p>
            <a:pPr marL="0" indent="0">
              <a:buNone/>
            </a:pPr>
            <a:r>
              <a:rPr lang="en-US" dirty="0"/>
              <a:t>In Primary Four you learnt about ways of caring for physical features. In this lesson you are going to learn how to care for physical features in your area.</a:t>
            </a:r>
          </a:p>
        </p:txBody>
      </p:sp>
    </p:spTree>
    <p:extLst>
      <p:ext uri="{BB962C8B-B14F-4D97-AF65-F5344CB8AC3E}">
        <p14:creationId xmlns:p14="http://schemas.microsoft.com/office/powerpoint/2010/main" val="2477812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155850"/>
            <a:ext cx="10515600" cy="6702149"/>
          </a:xfrm>
        </p:spPr>
        <p:txBody>
          <a:bodyPr>
            <a:normAutofit lnSpcReduction="10000"/>
          </a:bodyPr>
          <a:lstStyle/>
          <a:p>
            <a:pPr marL="0" indent="0">
              <a:buNone/>
            </a:pPr>
            <a:r>
              <a:rPr lang="en-US" sz="3600" b="1" u="sng" dirty="0">
                <a:solidFill>
                  <a:srgbClr val="00B050"/>
                </a:solidFill>
                <a:effectLst>
                  <a:outerShdw blurRad="38100" dist="38100" dir="2700000" algn="tl">
                    <a:srgbClr val="000000">
                      <a:alpha val="43137"/>
                    </a:srgbClr>
                  </a:outerShdw>
                </a:effectLst>
              </a:rPr>
              <a:t>Step I</a:t>
            </a:r>
          </a:p>
          <a:p>
            <a:pPr marL="0" indent="0">
              <a:buNone/>
            </a:pPr>
            <a:r>
              <a:rPr lang="en-US" dirty="0"/>
              <a:t>Activities done by females around physical features like mountains, lakes and rivers.</a:t>
            </a:r>
          </a:p>
          <a:p>
            <a:pPr marL="0" indent="0">
              <a:buNone/>
            </a:pPr>
            <a:r>
              <a:rPr lang="en-US" dirty="0"/>
              <a:t>- Crop cultivation</a:t>
            </a:r>
          </a:p>
          <a:p>
            <a:pPr marL="0" indent="0">
              <a:buNone/>
            </a:pPr>
            <a:r>
              <a:rPr lang="en-US" dirty="0"/>
              <a:t>- Fish smoking</a:t>
            </a:r>
          </a:p>
          <a:p>
            <a:pPr marL="0" indent="0">
              <a:buNone/>
            </a:pPr>
            <a:r>
              <a:rPr lang="en-US" dirty="0"/>
              <a:t>- Trade</a:t>
            </a:r>
          </a:p>
          <a:p>
            <a:pPr marL="0" indent="0">
              <a:buNone/>
            </a:pPr>
            <a:r>
              <a:rPr lang="en-US" dirty="0"/>
              <a:t>- Making crafts</a:t>
            </a:r>
          </a:p>
          <a:p>
            <a:pPr marL="0" indent="0">
              <a:buNone/>
            </a:pPr>
            <a:r>
              <a:rPr lang="en-US" dirty="0"/>
              <a:t>Activities done by men around physical features.</a:t>
            </a:r>
          </a:p>
          <a:p>
            <a:pPr marL="0" indent="0">
              <a:buNone/>
            </a:pPr>
            <a:r>
              <a:rPr lang="en-US" dirty="0"/>
              <a:t>- Pottery</a:t>
            </a:r>
          </a:p>
          <a:p>
            <a:pPr marL="0" indent="0">
              <a:buNone/>
            </a:pPr>
            <a:r>
              <a:rPr lang="en-US" dirty="0"/>
              <a:t>- Fishing</a:t>
            </a:r>
          </a:p>
          <a:p>
            <a:pPr marL="0" indent="0">
              <a:buNone/>
            </a:pPr>
            <a:r>
              <a:rPr lang="en-US" dirty="0"/>
              <a:t>- Craft making</a:t>
            </a:r>
          </a:p>
          <a:p>
            <a:pPr marL="0" indent="0">
              <a:buNone/>
            </a:pPr>
            <a:r>
              <a:rPr lang="en-US" dirty="0"/>
              <a:t>- Quarrying</a:t>
            </a:r>
          </a:p>
          <a:p>
            <a:pPr marL="0" indent="0">
              <a:buNone/>
            </a:pPr>
            <a:r>
              <a:rPr lang="en-US" dirty="0"/>
              <a:t>- Tourism</a:t>
            </a:r>
          </a:p>
          <a:p>
            <a:pPr marL="0" indent="0">
              <a:buNone/>
            </a:pPr>
            <a:r>
              <a:rPr lang="en-US" dirty="0"/>
              <a:t>- Mining</a:t>
            </a:r>
          </a:p>
        </p:txBody>
      </p:sp>
    </p:spTree>
    <p:extLst>
      <p:ext uri="{BB962C8B-B14F-4D97-AF65-F5344CB8AC3E}">
        <p14:creationId xmlns:p14="http://schemas.microsoft.com/office/powerpoint/2010/main" val="2553010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850"/>
            <a:ext cx="10515600" cy="6702149"/>
          </a:xfrm>
        </p:spPr>
        <p:txBody>
          <a:bodyPr>
            <a:normAutofit lnSpcReduction="10000"/>
          </a:bodyPr>
          <a:lstStyle/>
          <a:p>
            <a:pPr marL="0" indent="0">
              <a:buNone/>
            </a:pPr>
            <a:r>
              <a:rPr lang="en-US" sz="3600" b="1" u="sng" dirty="0">
                <a:solidFill>
                  <a:srgbClr val="00B050"/>
                </a:solidFill>
                <a:effectLst>
                  <a:outerShdw blurRad="38100" dist="38100" dir="2700000" algn="tl">
                    <a:srgbClr val="000000">
                      <a:alpha val="43137"/>
                    </a:srgbClr>
                  </a:outerShdw>
                </a:effectLst>
              </a:rPr>
              <a:t>Step II</a:t>
            </a:r>
          </a:p>
          <a:p>
            <a:pPr marL="0" indent="0">
              <a:buNone/>
            </a:pPr>
            <a:r>
              <a:rPr lang="en-US" dirty="0"/>
              <a:t>Write down the crops grown in the dry areas. Examples of what is grown in the wet areas have been given to you.</a:t>
            </a:r>
          </a:p>
          <a:p>
            <a:pPr marL="0" indent="0">
              <a:buNone/>
            </a:pPr>
            <a:r>
              <a:rPr lang="en-US" b="1" dirty="0">
                <a:solidFill>
                  <a:srgbClr val="0070C0"/>
                </a:solidFill>
              </a:rPr>
              <a:t>Wet areas                                             Dry areas</a:t>
            </a:r>
          </a:p>
          <a:p>
            <a:pPr marL="0" indent="0">
              <a:buNone/>
            </a:pPr>
            <a:r>
              <a:rPr lang="en-US" dirty="0"/>
              <a:t>- bananas</a:t>
            </a:r>
          </a:p>
          <a:p>
            <a:pPr marL="0" indent="0">
              <a:buNone/>
            </a:pPr>
            <a:r>
              <a:rPr lang="en-US" dirty="0"/>
              <a:t>- sugarcane</a:t>
            </a:r>
          </a:p>
          <a:p>
            <a:pPr marL="0" indent="0">
              <a:buNone/>
            </a:pPr>
            <a:r>
              <a:rPr lang="en-US" dirty="0"/>
              <a:t>- coffee</a:t>
            </a:r>
          </a:p>
          <a:p>
            <a:pPr marL="0" indent="0">
              <a:buNone/>
            </a:pPr>
            <a:r>
              <a:rPr lang="en-US" dirty="0"/>
              <a:t>- oil palm</a:t>
            </a:r>
          </a:p>
          <a:p>
            <a:pPr marL="0" indent="0">
              <a:buNone/>
            </a:pPr>
            <a:r>
              <a:rPr lang="en-US" dirty="0"/>
              <a:t>- cocoa</a:t>
            </a:r>
          </a:p>
          <a:p>
            <a:pPr marL="0" indent="0">
              <a:buNone/>
            </a:pPr>
            <a:r>
              <a:rPr lang="en-US" dirty="0"/>
              <a:t>- millet</a:t>
            </a:r>
          </a:p>
          <a:p>
            <a:pPr marL="0" indent="0">
              <a:buNone/>
            </a:pPr>
            <a:r>
              <a:rPr lang="en-US" dirty="0"/>
              <a:t>- sorghum</a:t>
            </a:r>
          </a:p>
          <a:p>
            <a:pPr marL="0" indent="0">
              <a:buNone/>
            </a:pPr>
            <a:r>
              <a:rPr lang="en-US" dirty="0"/>
              <a:t>- maize</a:t>
            </a:r>
          </a:p>
          <a:p>
            <a:pPr marL="0" indent="0">
              <a:buNone/>
            </a:pPr>
            <a:r>
              <a:rPr lang="en-US" dirty="0"/>
              <a:t>- cassava</a:t>
            </a:r>
          </a:p>
          <a:p>
            <a:pPr marL="0" indent="0">
              <a:buNone/>
            </a:pPr>
            <a:r>
              <a:rPr lang="en-US" dirty="0"/>
              <a:t>- beans</a:t>
            </a:r>
          </a:p>
        </p:txBody>
      </p:sp>
    </p:spTree>
    <p:extLst>
      <p:ext uri="{BB962C8B-B14F-4D97-AF65-F5344CB8AC3E}">
        <p14:creationId xmlns:p14="http://schemas.microsoft.com/office/powerpoint/2010/main" val="2291091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609" y="381138"/>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Activity</a:t>
            </a:r>
          </a:p>
          <a:p>
            <a:pPr marL="0" indent="0">
              <a:buNone/>
            </a:pPr>
            <a:r>
              <a:rPr lang="en-US" dirty="0" err="1"/>
              <a:t>i</a:t>
            </a:r>
            <a:r>
              <a:rPr lang="en-US" dirty="0"/>
              <a:t>) Outline any two major activities carried out in:</a:t>
            </a:r>
          </a:p>
          <a:p>
            <a:pPr marL="0" indent="0">
              <a:buNone/>
            </a:pPr>
            <a:r>
              <a:rPr lang="en-US" dirty="0"/>
              <a:t>a) Wet areas</a:t>
            </a:r>
          </a:p>
          <a:p>
            <a:pPr marL="0" indent="0">
              <a:buNone/>
            </a:pPr>
            <a:r>
              <a:rPr lang="en-US" dirty="0"/>
              <a:t>b) Dry areas</a:t>
            </a:r>
          </a:p>
          <a:p>
            <a:pPr marL="0" indent="0">
              <a:buNone/>
            </a:pPr>
            <a:r>
              <a:rPr lang="en-US" dirty="0"/>
              <a:t>ii) Draw a map of Uganda showing agricultural and cattle keeping areas.</a:t>
            </a:r>
          </a:p>
        </p:txBody>
      </p:sp>
    </p:spTree>
    <p:extLst>
      <p:ext uri="{BB962C8B-B14F-4D97-AF65-F5344CB8AC3E}">
        <p14:creationId xmlns:p14="http://schemas.microsoft.com/office/powerpoint/2010/main" val="3665964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83" y="182355"/>
            <a:ext cx="10515600" cy="4351338"/>
          </a:xfrm>
        </p:spPr>
        <p:txBody>
          <a:bodyPr>
            <a:normAutofit/>
            <a:scene3d>
              <a:camera prst="obliqueBottomRight"/>
              <a:lightRig rig="threePt" dir="t"/>
            </a:scene3d>
          </a:bodyPr>
          <a:lstStyle/>
          <a:p>
            <a:pPr marL="0" indent="0">
              <a:buNone/>
            </a:pPr>
            <a:r>
              <a:rPr lang="en-US" b="1" u="sng" dirty="0">
                <a:ln>
                  <a:solidFill>
                    <a:srgbClr val="FF0000"/>
                  </a:solidFill>
                </a:ln>
                <a:solidFill>
                  <a:srgbClr val="FF0000"/>
                </a:solidFill>
                <a:effectLst>
                  <a:outerShdw blurRad="38100" dist="38100" dir="2700000" algn="tl">
                    <a:srgbClr val="000000">
                      <a:alpha val="43137"/>
                    </a:srgbClr>
                  </a:outerShdw>
                </a:effectLst>
              </a:rPr>
              <a:t>Lesson 7: Identifying Problems Associated with Wet and Warm Areas to Living Things and Possible Solutions</a:t>
            </a:r>
          </a:p>
          <a:p>
            <a:pPr marL="0" indent="0">
              <a:buNone/>
            </a:pPr>
            <a:r>
              <a:rPr lang="en-US" dirty="0"/>
              <a:t>By the end of this lesson you should be able to:</a:t>
            </a:r>
          </a:p>
          <a:p>
            <a:pPr marL="571500" indent="-571500">
              <a:buAutoNum type="romanLcParenR"/>
            </a:pPr>
            <a:r>
              <a:rPr lang="en-US" dirty="0"/>
              <a:t>identify the different posts, viruses and vectors that cause diseases to plants and animals.</a:t>
            </a:r>
          </a:p>
          <a:p>
            <a:pPr marL="571500" indent="-571500">
              <a:buAutoNum type="romanLcParenR"/>
            </a:pPr>
            <a:r>
              <a:rPr lang="en-US" dirty="0"/>
              <a:t>state the methods which are used to destroy animals and plant pests.</a:t>
            </a:r>
          </a:p>
        </p:txBody>
      </p:sp>
    </p:spTree>
    <p:extLst>
      <p:ext uri="{BB962C8B-B14F-4D97-AF65-F5344CB8AC3E}">
        <p14:creationId xmlns:p14="http://schemas.microsoft.com/office/powerpoint/2010/main" val="466242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5" y="248617"/>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Materials you will need:</a:t>
            </a:r>
          </a:p>
          <a:p>
            <a:pPr marL="571500" indent="-571500">
              <a:buAutoNum type="romanLcParenR"/>
            </a:pPr>
            <a:r>
              <a:rPr lang="en-US" dirty="0"/>
              <a:t>Pencils</a:t>
            </a:r>
          </a:p>
          <a:p>
            <a:pPr marL="571500" indent="-571500">
              <a:buAutoNum type="romanLcParenR"/>
            </a:pPr>
            <a:r>
              <a:rPr lang="en-US" dirty="0"/>
              <a:t>A notebook</a:t>
            </a:r>
          </a:p>
          <a:p>
            <a:pPr marL="571500" indent="-571500">
              <a:buAutoNum type="romanLcParenR"/>
            </a:pPr>
            <a:r>
              <a:rPr lang="en-US" dirty="0"/>
              <a:t>A ruler</a:t>
            </a:r>
          </a:p>
          <a:p>
            <a:pPr marL="571500" indent="-571500">
              <a:buAutoNum type="romanLcParenR"/>
            </a:pPr>
            <a:r>
              <a:rPr lang="en-US" dirty="0"/>
              <a:t>A pen</a:t>
            </a:r>
          </a:p>
        </p:txBody>
      </p:sp>
    </p:spTree>
    <p:extLst>
      <p:ext uri="{BB962C8B-B14F-4D97-AF65-F5344CB8AC3E}">
        <p14:creationId xmlns:p14="http://schemas.microsoft.com/office/powerpoint/2010/main" val="3258547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142599"/>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What to do:</a:t>
            </a:r>
          </a:p>
          <a:p>
            <a:pPr marL="571500" indent="-571500">
              <a:buAutoNum type="romanLcParenR"/>
            </a:pPr>
            <a:r>
              <a:rPr lang="en-US" dirty="0"/>
              <a:t>Read the instructions carefully before completing the activity.</a:t>
            </a:r>
          </a:p>
          <a:p>
            <a:pPr marL="571500" indent="-571500">
              <a:buAutoNum type="romanLcParenR"/>
            </a:pPr>
            <a:r>
              <a:rPr lang="en-US" dirty="0"/>
              <a:t>Mind your handwriting, spelling and drawing skills.</a:t>
            </a:r>
          </a:p>
        </p:txBody>
      </p:sp>
    </p:spTree>
    <p:extLst>
      <p:ext uri="{BB962C8B-B14F-4D97-AF65-F5344CB8AC3E}">
        <p14:creationId xmlns:p14="http://schemas.microsoft.com/office/powerpoint/2010/main" val="407570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6" y="381138"/>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Introduction</a:t>
            </a:r>
          </a:p>
          <a:p>
            <a:pPr marL="0" indent="0">
              <a:buNone/>
            </a:pPr>
            <a:r>
              <a:rPr lang="en-US" dirty="0"/>
              <a:t>In the previous lesson you learnt how climate influences human activities.</a:t>
            </a:r>
          </a:p>
          <a:p>
            <a:pPr marL="0" indent="0">
              <a:buNone/>
            </a:pPr>
            <a:r>
              <a:rPr lang="en-US" dirty="0"/>
              <a:t>In this lesson you are going to identify the problems associated with wet and warm areas and the possible solutions.</a:t>
            </a:r>
          </a:p>
        </p:txBody>
      </p:sp>
    </p:spTree>
    <p:extLst>
      <p:ext uri="{BB962C8B-B14F-4D97-AF65-F5344CB8AC3E}">
        <p14:creationId xmlns:p14="http://schemas.microsoft.com/office/powerpoint/2010/main" val="1860863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208859"/>
            <a:ext cx="10452652" cy="5065505"/>
          </a:xfrm>
        </p:spPr>
        <p:txBody>
          <a:bodyPr>
            <a:normAutofit fontScale="85000" lnSpcReduction="20000"/>
          </a:bodyPr>
          <a:lstStyle/>
          <a:p>
            <a:pPr marL="0" indent="0">
              <a:buNone/>
            </a:pPr>
            <a:r>
              <a:rPr lang="en-US" sz="3900" b="1" u="sng" dirty="0">
                <a:solidFill>
                  <a:srgbClr val="00B050"/>
                </a:solidFill>
                <a:effectLst>
                  <a:outerShdw blurRad="38100" dist="38100" dir="2700000" algn="tl">
                    <a:srgbClr val="000000">
                      <a:alpha val="43137"/>
                    </a:srgbClr>
                  </a:outerShdw>
                </a:effectLst>
              </a:rPr>
              <a:t>Step I</a:t>
            </a:r>
          </a:p>
          <a:p>
            <a:pPr marL="0" indent="0">
              <a:buNone/>
            </a:pPr>
            <a:r>
              <a:rPr lang="en-US" dirty="0"/>
              <a:t>Problems associated with wet areas to living things:</a:t>
            </a:r>
          </a:p>
          <a:p>
            <a:pPr marL="0" indent="0">
              <a:buNone/>
            </a:pPr>
            <a:r>
              <a:rPr lang="en-US" dirty="0"/>
              <a:t>- Disease vectors</a:t>
            </a:r>
          </a:p>
          <a:p>
            <a:pPr marL="0" indent="0">
              <a:buNone/>
            </a:pPr>
            <a:r>
              <a:rPr lang="en-US" dirty="0"/>
              <a:t>- Floods</a:t>
            </a:r>
          </a:p>
          <a:p>
            <a:pPr marL="0" indent="0">
              <a:buNone/>
            </a:pPr>
            <a:r>
              <a:rPr lang="en-US" dirty="0"/>
              <a:t>- A poor transport network</a:t>
            </a:r>
          </a:p>
          <a:p>
            <a:pPr>
              <a:buFontTx/>
              <a:buChar char="-"/>
            </a:pPr>
            <a:r>
              <a:rPr lang="en-US" dirty="0"/>
              <a:t>Crop pests</a:t>
            </a:r>
          </a:p>
          <a:p>
            <a:pPr marL="0" indent="0">
              <a:buNone/>
            </a:pPr>
            <a:endParaRPr lang="en-US" dirty="0"/>
          </a:p>
          <a:p>
            <a:pPr marL="0" indent="0">
              <a:buNone/>
            </a:pPr>
            <a:r>
              <a:rPr lang="en-US" dirty="0"/>
              <a:t>Problems associated with warm areas to living things:</a:t>
            </a:r>
          </a:p>
          <a:p>
            <a:pPr marL="0" indent="0">
              <a:buNone/>
            </a:pPr>
            <a:r>
              <a:rPr lang="en-US" dirty="0"/>
              <a:t>- Disease vectors</a:t>
            </a:r>
          </a:p>
          <a:p>
            <a:pPr marL="0" indent="0">
              <a:buNone/>
            </a:pPr>
            <a:r>
              <a:rPr lang="en-US" dirty="0"/>
              <a:t>- Drought</a:t>
            </a:r>
          </a:p>
          <a:p>
            <a:pPr marL="0" indent="0">
              <a:buNone/>
            </a:pPr>
            <a:r>
              <a:rPr lang="en-US" dirty="0"/>
              <a:t>- Lack of pasture and water</a:t>
            </a:r>
          </a:p>
          <a:p>
            <a:pPr marL="0" indent="0">
              <a:buNone/>
            </a:pPr>
            <a:r>
              <a:rPr lang="en-US" dirty="0"/>
              <a:t>- Wild bushfires</a:t>
            </a:r>
          </a:p>
          <a:p>
            <a:pPr marL="0" indent="0">
              <a:buNone/>
            </a:pPr>
            <a:r>
              <a:rPr lang="en-US" dirty="0"/>
              <a:t>- Poor veterinary services</a:t>
            </a:r>
          </a:p>
        </p:txBody>
      </p:sp>
    </p:spTree>
    <p:extLst>
      <p:ext uri="{BB962C8B-B14F-4D97-AF65-F5344CB8AC3E}">
        <p14:creationId xmlns:p14="http://schemas.microsoft.com/office/powerpoint/2010/main" val="3055178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6" y="248617"/>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Step II</a:t>
            </a:r>
          </a:p>
          <a:p>
            <a:pPr marL="0" indent="0">
              <a:buNone/>
            </a:pPr>
            <a:r>
              <a:rPr lang="en-US" dirty="0"/>
              <a:t>Methods used to destroy animal and plant pests:</a:t>
            </a:r>
          </a:p>
          <a:p>
            <a:pPr marL="571500" indent="-571500">
              <a:buAutoNum type="romanLcParenR"/>
            </a:pPr>
            <a:r>
              <a:rPr lang="en-US" dirty="0"/>
              <a:t>Spraying</a:t>
            </a:r>
          </a:p>
          <a:p>
            <a:pPr marL="571500" indent="-571500">
              <a:buAutoNum type="romanLcParenR"/>
            </a:pPr>
            <a:r>
              <a:rPr lang="en-US" dirty="0"/>
              <a:t>Dipping</a:t>
            </a:r>
          </a:p>
          <a:p>
            <a:pPr marL="571500" indent="-571500">
              <a:buAutoNum type="romanLcParenR"/>
            </a:pPr>
            <a:r>
              <a:rPr lang="en-US" dirty="0"/>
              <a:t>Crop rotation</a:t>
            </a:r>
          </a:p>
          <a:p>
            <a:pPr marL="571500" indent="-571500">
              <a:buAutoNum type="romanLcParenR"/>
            </a:pPr>
            <a:r>
              <a:rPr lang="en-US" dirty="0"/>
              <a:t>Using traps</a:t>
            </a:r>
          </a:p>
        </p:txBody>
      </p:sp>
    </p:spTree>
    <p:extLst>
      <p:ext uri="{BB962C8B-B14F-4D97-AF65-F5344CB8AC3E}">
        <p14:creationId xmlns:p14="http://schemas.microsoft.com/office/powerpoint/2010/main" val="213609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2771"/>
          </a:xfrm>
        </p:spPr>
        <p:txBody>
          <a:bodyPr>
            <a:normAutofit fontScale="90000"/>
          </a:bodyPr>
          <a:lstStyle/>
          <a:p>
            <a:r>
              <a:rPr lang="en-US" b="1" u="sng" dirty="0">
                <a:solidFill>
                  <a:srgbClr val="00B050"/>
                </a:solidFill>
                <a:effectLst>
                  <a:outerShdw blurRad="38100" dist="38100" dir="2700000" algn="tl">
                    <a:srgbClr val="000000">
                      <a:alpha val="43137"/>
                    </a:srgbClr>
                  </a:outerShdw>
                </a:effectLst>
              </a:rPr>
              <a:t>Step II </a:t>
            </a:r>
            <a:br>
              <a:rPr lang="en-US" sz="3600" b="1" dirty="0"/>
            </a:br>
            <a:r>
              <a:rPr lang="en-US" sz="3600" dirty="0"/>
              <a:t>A map of Uganda showing the</a:t>
            </a:r>
            <a:br>
              <a:rPr lang="en-US" sz="3600" dirty="0"/>
            </a:br>
            <a:r>
              <a:rPr lang="en-US" sz="3600" dirty="0"/>
              <a:t>different districts</a:t>
            </a:r>
          </a:p>
        </p:txBody>
      </p:sp>
      <p:sp>
        <p:nvSpPr>
          <p:cNvPr id="6" name="Content Placeholder 5"/>
          <p:cNvSpPr>
            <a:spLocks noGrp="1"/>
          </p:cNvSpPr>
          <p:nvPr>
            <p:ph idx="1"/>
          </p:nvPr>
        </p:nvSpPr>
        <p:spPr>
          <a:xfrm>
            <a:off x="838200" y="1258957"/>
            <a:ext cx="10515600" cy="5353878"/>
          </a:xfrm>
        </p:spPr>
        <p:txBody>
          <a:bodyPr>
            <a:normAutofit fontScale="925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Lemukol</a:t>
            </a:r>
            <a:r>
              <a:rPr lang="en-US" dirty="0"/>
              <a:t> is a resident of </a:t>
            </a:r>
            <a:r>
              <a:rPr lang="en-US" dirty="0" err="1"/>
              <a:t>Moroto</a:t>
            </a:r>
            <a:r>
              <a:rPr lang="en-US" dirty="0"/>
              <a:t> in northeastern Uganda.</a:t>
            </a:r>
          </a:p>
          <a:p>
            <a:pPr marL="0" indent="0">
              <a:buNone/>
            </a:pPr>
            <a:r>
              <a:rPr lang="en-US" dirty="0"/>
              <a:t>- Locate </a:t>
            </a:r>
            <a:r>
              <a:rPr lang="en-US" dirty="0" err="1"/>
              <a:t>Moroto</a:t>
            </a:r>
            <a:r>
              <a:rPr lang="en-US" dirty="0"/>
              <a:t> on the map given above and the region where it is found.</a:t>
            </a:r>
          </a:p>
        </p:txBody>
      </p:sp>
      <p:pic>
        <p:nvPicPr>
          <p:cNvPr id="7" name="Picture 6"/>
          <p:cNvPicPr>
            <a:picLocks noChangeAspect="1"/>
          </p:cNvPicPr>
          <p:nvPr/>
        </p:nvPicPr>
        <p:blipFill>
          <a:blip r:embed="rId2"/>
          <a:stretch>
            <a:fillRect/>
          </a:stretch>
        </p:blipFill>
        <p:spPr>
          <a:xfrm>
            <a:off x="1585955" y="1258956"/>
            <a:ext cx="4271506" cy="4373217"/>
          </a:xfrm>
          <a:prstGeom prst="rect">
            <a:avLst/>
          </a:prstGeom>
        </p:spPr>
      </p:pic>
    </p:spTree>
    <p:extLst>
      <p:ext uri="{BB962C8B-B14F-4D97-AF65-F5344CB8AC3E}">
        <p14:creationId xmlns:p14="http://schemas.microsoft.com/office/powerpoint/2010/main" val="1090394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5" y="328130"/>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Activity</a:t>
            </a:r>
          </a:p>
          <a:p>
            <a:pPr marL="571500" indent="-571500">
              <a:buAutoNum type="romanLcParenR"/>
            </a:pPr>
            <a:r>
              <a:rPr lang="en-US" dirty="0"/>
              <a:t>Write down any two examples of crop pests and animal parasites.</a:t>
            </a:r>
          </a:p>
          <a:p>
            <a:pPr marL="571500" indent="-571500">
              <a:buAutoNum type="romanLcParenR"/>
            </a:pPr>
            <a:r>
              <a:rPr lang="en-US" dirty="0"/>
              <a:t>Give any two possible solutions to the problems faced by people living in warm and wet areas.</a:t>
            </a:r>
          </a:p>
          <a:p>
            <a:pPr marL="571500" indent="-571500">
              <a:buAutoNum type="romanLcParenR"/>
            </a:pPr>
            <a:r>
              <a:rPr lang="en-US" dirty="0"/>
              <a:t>With the help of a textbook, draw examples of vectors.</a:t>
            </a:r>
          </a:p>
        </p:txBody>
      </p:sp>
    </p:spTree>
    <p:extLst>
      <p:ext uri="{BB962C8B-B14F-4D97-AF65-F5344CB8AC3E}">
        <p14:creationId xmlns:p14="http://schemas.microsoft.com/office/powerpoint/2010/main" val="1623918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5" y="222112"/>
            <a:ext cx="10515600" cy="4351338"/>
          </a:xfrm>
        </p:spPr>
        <p:txBody>
          <a:bodyPr>
            <a:normAutofit/>
          </a:bodyPr>
          <a:lstStyle/>
          <a:p>
            <a:pPr marL="0" indent="0">
              <a:buNone/>
            </a:pPr>
            <a:r>
              <a:rPr lang="en-US" sz="3600" u="sng" dirty="0">
                <a:ln>
                  <a:solidFill>
                    <a:srgbClr val="FF0000"/>
                  </a:solidFill>
                </a:ln>
                <a:solidFill>
                  <a:srgbClr val="FF0000"/>
                </a:solidFill>
                <a:effectLst>
                  <a:outerShdw blurRad="38100" dist="38100" dir="2700000" algn="tl">
                    <a:srgbClr val="000000">
                      <a:alpha val="43137"/>
                    </a:srgbClr>
                  </a:outerShdw>
                </a:effectLst>
              </a:rPr>
              <a:t>Lesson 8: Identify Factors that Influence Vegetation</a:t>
            </a:r>
          </a:p>
          <a:p>
            <a:pPr marL="0" indent="0">
              <a:buNone/>
            </a:pPr>
            <a:r>
              <a:rPr lang="en-US" dirty="0"/>
              <a:t>By the end of the lesson, you should be able to:</a:t>
            </a:r>
          </a:p>
          <a:p>
            <a:pPr marL="571500" indent="-571500">
              <a:buAutoNum type="romanLcParenR"/>
            </a:pPr>
            <a:r>
              <a:rPr lang="en-US" dirty="0"/>
              <a:t>List down the factors that influence vegetation distribution.</a:t>
            </a:r>
          </a:p>
          <a:p>
            <a:pPr marL="571500" indent="-571500">
              <a:buAutoNum type="romanLcParenR"/>
            </a:pPr>
            <a:r>
              <a:rPr lang="en-US" dirty="0"/>
              <a:t>Explain how each factor influences vegetation distribution.</a:t>
            </a:r>
          </a:p>
          <a:p>
            <a:pPr marL="571500" indent="-571500">
              <a:buAutoNum type="romanLcParenR"/>
            </a:pPr>
            <a:r>
              <a:rPr lang="en-US" dirty="0"/>
              <a:t>Draw a map of Uganda showing areas with different rainfall                                     patterns and vegetation.</a:t>
            </a:r>
          </a:p>
        </p:txBody>
      </p:sp>
    </p:spTree>
    <p:extLst>
      <p:ext uri="{BB962C8B-B14F-4D97-AF65-F5344CB8AC3E}">
        <p14:creationId xmlns:p14="http://schemas.microsoft.com/office/powerpoint/2010/main" val="1851769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35364"/>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Materials you will need:</a:t>
            </a:r>
          </a:p>
          <a:p>
            <a:pPr marL="0" indent="0">
              <a:buNone/>
            </a:pPr>
            <a:r>
              <a:rPr lang="en-US" dirty="0"/>
              <a:t>- pens</a:t>
            </a:r>
          </a:p>
          <a:p>
            <a:pPr marL="0" indent="0">
              <a:buNone/>
            </a:pPr>
            <a:r>
              <a:rPr lang="en-US" dirty="0"/>
              <a:t>- pencils</a:t>
            </a:r>
          </a:p>
          <a:p>
            <a:pPr marL="0" indent="0">
              <a:buNone/>
            </a:pPr>
            <a:r>
              <a:rPr lang="en-US" dirty="0"/>
              <a:t>- a notebook</a:t>
            </a:r>
          </a:p>
          <a:p>
            <a:pPr marL="0" indent="0">
              <a:buNone/>
            </a:pPr>
            <a:r>
              <a:rPr lang="en-US" dirty="0"/>
              <a:t>- an atlas (if you have one at home)</a:t>
            </a:r>
          </a:p>
          <a:p>
            <a:pPr marL="0" indent="0">
              <a:buNone/>
            </a:pPr>
            <a:r>
              <a:rPr lang="en-US" dirty="0"/>
              <a:t>- a ruler</a:t>
            </a:r>
          </a:p>
        </p:txBody>
      </p:sp>
    </p:spTree>
    <p:extLst>
      <p:ext uri="{BB962C8B-B14F-4D97-AF65-F5344CB8AC3E}">
        <p14:creationId xmlns:p14="http://schemas.microsoft.com/office/powerpoint/2010/main" val="3821025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367886"/>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What to do:</a:t>
            </a:r>
          </a:p>
          <a:p>
            <a:pPr marL="0" indent="0">
              <a:buNone/>
            </a:pPr>
            <a:r>
              <a:rPr lang="en-US" dirty="0"/>
              <a:t>Read the instructions carefully before completing each activity.</a:t>
            </a:r>
          </a:p>
        </p:txBody>
      </p:sp>
    </p:spTree>
    <p:extLst>
      <p:ext uri="{BB962C8B-B14F-4D97-AF65-F5344CB8AC3E}">
        <p14:creationId xmlns:p14="http://schemas.microsoft.com/office/powerpoint/2010/main" val="349828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40" y="182355"/>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Introduction</a:t>
            </a:r>
          </a:p>
          <a:p>
            <a:pPr marL="0" indent="0">
              <a:buNone/>
            </a:pPr>
            <a:r>
              <a:rPr lang="en-US" dirty="0"/>
              <a:t>In the previous lesson you learnt about vegetation and different examples of vegetation.</a:t>
            </a:r>
          </a:p>
          <a:p>
            <a:pPr marL="0" indent="0">
              <a:buNone/>
            </a:pPr>
            <a:r>
              <a:rPr lang="en-US" dirty="0"/>
              <a:t>Uganda’s vegetation is not the same everywhere. In today’s lesson you are going to look at the factors that cause the differences.</a:t>
            </a:r>
          </a:p>
        </p:txBody>
      </p:sp>
    </p:spTree>
    <p:extLst>
      <p:ext uri="{BB962C8B-B14F-4D97-AF65-F5344CB8AC3E}">
        <p14:creationId xmlns:p14="http://schemas.microsoft.com/office/powerpoint/2010/main" val="291419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195608"/>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Step I</a:t>
            </a:r>
          </a:p>
          <a:p>
            <a:pPr marL="0" indent="0">
              <a:buNone/>
            </a:pPr>
            <a:r>
              <a:rPr lang="en-US" dirty="0"/>
              <a:t>Factors that influence vegetation distribution.</a:t>
            </a:r>
          </a:p>
          <a:p>
            <a:pPr marL="0" indent="0">
              <a:buNone/>
            </a:pPr>
            <a:r>
              <a:rPr lang="en-US" dirty="0"/>
              <a:t>- Rainfall</a:t>
            </a:r>
          </a:p>
          <a:p>
            <a:pPr marL="0" indent="0">
              <a:buNone/>
            </a:pPr>
            <a:r>
              <a:rPr lang="en-US" dirty="0"/>
              <a:t>- Soil fertility</a:t>
            </a:r>
          </a:p>
          <a:p>
            <a:pPr marL="0" indent="0">
              <a:buNone/>
            </a:pPr>
            <a:r>
              <a:rPr lang="en-US" dirty="0"/>
              <a:t>- Altitude</a:t>
            </a:r>
          </a:p>
          <a:p>
            <a:pPr marL="0" indent="0">
              <a:buNone/>
            </a:pPr>
            <a:r>
              <a:rPr lang="en-US" dirty="0"/>
              <a:t>- Distance from large water bodies</a:t>
            </a:r>
          </a:p>
          <a:p>
            <a:pPr marL="0" indent="0">
              <a:buNone/>
            </a:pPr>
            <a:r>
              <a:rPr lang="en-US" dirty="0"/>
              <a:t>- Reliefs (land forms)</a:t>
            </a:r>
          </a:p>
          <a:p>
            <a:pPr marL="0" indent="0">
              <a:buNone/>
            </a:pPr>
            <a:r>
              <a:rPr lang="en-US" dirty="0"/>
              <a:t>- Human activities</a:t>
            </a:r>
          </a:p>
        </p:txBody>
      </p:sp>
    </p:spTree>
    <p:extLst>
      <p:ext uri="{BB962C8B-B14F-4D97-AF65-F5344CB8AC3E}">
        <p14:creationId xmlns:p14="http://schemas.microsoft.com/office/powerpoint/2010/main" val="1145325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861" y="288373"/>
            <a:ext cx="10515600" cy="4351338"/>
          </a:xfrm>
        </p:spPr>
        <p:txBody>
          <a:bodyPr/>
          <a:lstStyle/>
          <a:p>
            <a:pPr marL="0" indent="0">
              <a:buNone/>
            </a:pPr>
            <a:r>
              <a:rPr lang="en-US" sz="3600" b="1" u="sng" dirty="0">
                <a:solidFill>
                  <a:srgbClr val="00B050"/>
                </a:solidFill>
                <a:effectLst>
                  <a:outerShdw blurRad="38100" dist="38100" dir="2700000" algn="tl">
                    <a:srgbClr val="000000">
                      <a:alpha val="43137"/>
                    </a:srgbClr>
                  </a:outerShdw>
                </a:effectLst>
              </a:rPr>
              <a:t>Step II</a:t>
            </a:r>
          </a:p>
          <a:p>
            <a:pPr marL="0" indent="0">
              <a:buNone/>
            </a:pPr>
            <a:r>
              <a:rPr lang="en-US" dirty="0"/>
              <a:t>How the factors above influence vegetation distribution.</a:t>
            </a:r>
          </a:p>
          <a:p>
            <a:pPr marL="0" indent="0">
              <a:buNone/>
            </a:pPr>
            <a:r>
              <a:rPr lang="en-US" b="1" i="1" dirty="0"/>
              <a:t>Note: </a:t>
            </a:r>
          </a:p>
          <a:p>
            <a:pPr marL="0" indent="0">
              <a:buNone/>
            </a:pPr>
            <a:r>
              <a:rPr lang="en-US" dirty="0"/>
              <a:t>The influence can be negative and positive, such as rainfall.</a:t>
            </a:r>
          </a:p>
          <a:p>
            <a:pPr marL="571500" indent="-571500">
              <a:buAutoNum type="romanLcParenR"/>
            </a:pPr>
            <a:r>
              <a:rPr lang="en-US" dirty="0"/>
              <a:t>Areas that receive reliable rainfall have thick vegetation.</a:t>
            </a:r>
          </a:p>
          <a:p>
            <a:pPr marL="571500" indent="-571500">
              <a:buAutoNum type="romanLcParenR"/>
            </a:pPr>
            <a:r>
              <a:rPr lang="en-US" dirty="0"/>
              <a:t>Areas that receive little rainfall have scanty vegetation.</a:t>
            </a:r>
          </a:p>
        </p:txBody>
      </p:sp>
    </p:spTree>
    <p:extLst>
      <p:ext uri="{BB962C8B-B14F-4D97-AF65-F5344CB8AC3E}">
        <p14:creationId xmlns:p14="http://schemas.microsoft.com/office/powerpoint/2010/main" val="2129710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66" y="195608"/>
            <a:ext cx="10515600" cy="4351338"/>
          </a:xfrm>
        </p:spPr>
        <p:txBody>
          <a:bodyPr>
            <a:normAutofit/>
          </a:bodyPr>
          <a:lstStyle/>
          <a:p>
            <a:pPr marL="0" indent="0">
              <a:buNone/>
            </a:pPr>
            <a:r>
              <a:rPr lang="en-US" sz="3600" b="1" u="sng" dirty="0">
                <a:solidFill>
                  <a:srgbClr val="00B050"/>
                </a:solidFill>
                <a:effectLst>
                  <a:outerShdw blurRad="38100" dist="38100" dir="2700000" algn="tl">
                    <a:srgbClr val="000000">
                      <a:alpha val="43137"/>
                    </a:srgbClr>
                  </a:outerShdw>
                </a:effectLst>
              </a:rPr>
              <a:t>Activity</a:t>
            </a:r>
          </a:p>
          <a:p>
            <a:pPr marL="0" indent="0">
              <a:buNone/>
            </a:pPr>
            <a:r>
              <a:rPr lang="en-US" dirty="0" err="1"/>
              <a:t>i</a:t>
            </a:r>
            <a:r>
              <a:rPr lang="en-US" dirty="0"/>
              <a:t>) How do the following factors influence vegetation distribution?</a:t>
            </a:r>
          </a:p>
          <a:p>
            <a:pPr marL="0" indent="0">
              <a:buNone/>
            </a:pPr>
            <a:r>
              <a:rPr lang="en-US" dirty="0"/>
              <a:t>- Soil fertility</a:t>
            </a:r>
          </a:p>
          <a:p>
            <a:pPr marL="0" indent="0">
              <a:buNone/>
            </a:pPr>
            <a:r>
              <a:rPr lang="en-US" dirty="0"/>
              <a:t>- Human activities</a:t>
            </a:r>
          </a:p>
          <a:p>
            <a:pPr marL="0" indent="0">
              <a:buNone/>
            </a:pPr>
            <a:r>
              <a:rPr lang="en-US" dirty="0"/>
              <a:t>- Altitude</a:t>
            </a:r>
          </a:p>
          <a:p>
            <a:pPr marL="0" indent="0">
              <a:buNone/>
            </a:pPr>
            <a:r>
              <a:rPr lang="en-US" dirty="0"/>
              <a:t>- Landform</a:t>
            </a:r>
          </a:p>
          <a:p>
            <a:pPr marL="0" indent="0">
              <a:buNone/>
            </a:pPr>
            <a:r>
              <a:rPr lang="en-US" dirty="0"/>
              <a:t>ii) With the help of an adult, draw the map of Uganda showing areas with different rainfall patterns and vegetation.</a:t>
            </a:r>
          </a:p>
        </p:txBody>
      </p:sp>
    </p:spTree>
    <p:extLst>
      <p:ext uri="{BB962C8B-B14F-4D97-AF65-F5344CB8AC3E}">
        <p14:creationId xmlns:p14="http://schemas.microsoft.com/office/powerpoint/2010/main" val="2850446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626" y="407643"/>
            <a:ext cx="10515600" cy="4351338"/>
          </a:xfrm>
        </p:spPr>
        <p:txBody>
          <a:bodyPr>
            <a:normAutofit/>
          </a:bodyPr>
          <a:lstStyle/>
          <a:p>
            <a:pPr marL="0" indent="0">
              <a:buNone/>
            </a:pPr>
            <a:r>
              <a:rPr lang="en-US" sz="3600" b="1" u="sng" dirty="0">
                <a:solidFill>
                  <a:srgbClr val="FF0000"/>
                </a:solidFill>
                <a:effectLst>
                  <a:outerShdw blurRad="38100" dist="38100" dir="2700000" algn="tl">
                    <a:srgbClr val="000000">
                      <a:alpha val="43137"/>
                    </a:srgbClr>
                  </a:outerShdw>
                </a:effectLst>
              </a:rPr>
              <a:t>Lesson 9: Different Ways Vegetation Influence Human Activities</a:t>
            </a:r>
          </a:p>
          <a:p>
            <a:pPr marL="0" indent="0">
              <a:buNone/>
            </a:pPr>
            <a:r>
              <a:rPr lang="en-US" dirty="0"/>
              <a:t>By the end of the lesson you should be able to:</a:t>
            </a:r>
          </a:p>
          <a:p>
            <a:pPr marL="571500" indent="-571500">
              <a:buAutoNum type="romanLcParenR"/>
            </a:pPr>
            <a:r>
              <a:rPr lang="en-US" dirty="0"/>
              <a:t>Write down the human activities carried out in each of the vegetation zones.</a:t>
            </a:r>
          </a:p>
          <a:p>
            <a:pPr marL="571500" indent="-571500">
              <a:buAutoNum type="romanLcParenR"/>
            </a:pPr>
            <a:r>
              <a:rPr lang="en-US" dirty="0"/>
              <a:t>Suggest activities that can be carried out in different areas.</a:t>
            </a:r>
          </a:p>
        </p:txBody>
      </p:sp>
    </p:spTree>
    <p:extLst>
      <p:ext uri="{BB962C8B-B14F-4D97-AF65-F5344CB8AC3E}">
        <p14:creationId xmlns:p14="http://schemas.microsoft.com/office/powerpoint/2010/main" val="598100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113" y="301625"/>
            <a:ext cx="10515600" cy="4351338"/>
          </a:xfrm>
        </p:spPr>
        <p:txBody>
          <a:bodyPr/>
          <a:lstStyle/>
          <a:p>
            <a:pPr marL="0" indent="0">
              <a:buNone/>
            </a:pPr>
            <a:r>
              <a:rPr lang="en-US" sz="3600" b="1" u="sng" dirty="0">
                <a:solidFill>
                  <a:srgbClr val="00B050"/>
                </a:solidFill>
              </a:rPr>
              <a:t>Materials you will need:</a:t>
            </a:r>
          </a:p>
          <a:p>
            <a:pPr marL="571500" indent="-571500">
              <a:buAutoNum type="romanLcParenR"/>
            </a:pPr>
            <a:r>
              <a:rPr lang="en-US" dirty="0"/>
              <a:t>A notebook</a:t>
            </a:r>
          </a:p>
          <a:p>
            <a:pPr marL="571500" indent="-571500">
              <a:buAutoNum type="romanLcParenR"/>
            </a:pPr>
            <a:r>
              <a:rPr lang="en-US" dirty="0"/>
              <a:t>A pen</a:t>
            </a:r>
          </a:p>
          <a:p>
            <a:pPr marL="571500" indent="-571500">
              <a:buAutoNum type="romanLcParenR"/>
            </a:pPr>
            <a:r>
              <a:rPr lang="en-US" dirty="0"/>
              <a:t>A pencil</a:t>
            </a:r>
          </a:p>
          <a:p>
            <a:pPr marL="571500" indent="-571500">
              <a:buAutoNum type="romanLcParenR"/>
            </a:pPr>
            <a:r>
              <a:rPr lang="en-US" dirty="0"/>
              <a:t>An atlas (if you have one at home)</a:t>
            </a:r>
          </a:p>
          <a:p>
            <a:pPr marL="571500" indent="-571500">
              <a:buAutoNum type="romanLcParenR"/>
            </a:pPr>
            <a:r>
              <a:rPr lang="en-US" dirty="0"/>
              <a:t>Textbooks (where possible)</a:t>
            </a:r>
          </a:p>
        </p:txBody>
      </p:sp>
    </p:spTree>
    <p:extLst>
      <p:ext uri="{BB962C8B-B14F-4D97-AF65-F5344CB8AC3E}">
        <p14:creationId xmlns:p14="http://schemas.microsoft.com/office/powerpoint/2010/main" val="208881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26" y="434147"/>
            <a:ext cx="10515600" cy="4351338"/>
          </a:xfrm>
        </p:spPr>
        <p:txBody>
          <a:bodyPr>
            <a:normAutofit/>
          </a:bodyPr>
          <a:lstStyle/>
          <a:p>
            <a:pPr marL="0" indent="0">
              <a:buNone/>
            </a:pPr>
            <a:r>
              <a:rPr lang="en-US" b="1" dirty="0">
                <a:solidFill>
                  <a:srgbClr val="00B050"/>
                </a:solidFill>
                <a:effectLst>
                  <a:outerShdw blurRad="38100" dist="38100" dir="2700000" algn="tl">
                    <a:srgbClr val="000000">
                      <a:alpha val="43137"/>
                    </a:srgbClr>
                  </a:outerShdw>
                </a:effectLst>
              </a:rPr>
              <a:t>Study the map of Uganda above and do the following:</a:t>
            </a:r>
          </a:p>
          <a:p>
            <a:pPr marL="514350" indent="-514350">
              <a:buAutoNum type="arabicPeriod"/>
            </a:pPr>
            <a:r>
              <a:rPr lang="en-US" dirty="0"/>
              <a:t>Find out the district where your home is located.</a:t>
            </a:r>
          </a:p>
          <a:p>
            <a:pPr marL="514350" indent="-514350">
              <a:buAutoNum type="arabicPeriod"/>
            </a:pPr>
            <a:r>
              <a:rPr lang="en-US" dirty="0"/>
              <a:t>Find the region where your home district is found.</a:t>
            </a:r>
          </a:p>
          <a:p>
            <a:pPr marL="514350" indent="-514350">
              <a:buAutoNum type="arabicPeriod"/>
            </a:pPr>
            <a:r>
              <a:rPr lang="en-US" dirty="0"/>
              <a:t>Identify the districts </a:t>
            </a:r>
            <a:r>
              <a:rPr lang="en-US" dirty="0" err="1"/>
              <a:t>neighbouring</a:t>
            </a:r>
            <a:r>
              <a:rPr lang="en-US" dirty="0"/>
              <a:t> your home district in the north, west, east and north-east.</a:t>
            </a:r>
          </a:p>
        </p:txBody>
      </p:sp>
    </p:spTree>
    <p:extLst>
      <p:ext uri="{BB962C8B-B14F-4D97-AF65-F5344CB8AC3E}">
        <p14:creationId xmlns:p14="http://schemas.microsoft.com/office/powerpoint/2010/main" val="2650597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52" y="354634"/>
            <a:ext cx="10515600" cy="4351338"/>
          </a:xfrm>
        </p:spPr>
        <p:txBody>
          <a:bodyPr>
            <a:normAutofit/>
          </a:bodyPr>
          <a:lstStyle/>
          <a:p>
            <a:pPr marL="0" indent="0">
              <a:buNone/>
            </a:pPr>
            <a:r>
              <a:rPr lang="en-US" sz="3600" b="1" u="sng" dirty="0">
                <a:solidFill>
                  <a:srgbClr val="00B050"/>
                </a:solidFill>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Try to complete all the activities.</a:t>
            </a:r>
          </a:p>
          <a:p>
            <a:pPr marL="571500" indent="-571500">
              <a:buAutoNum type="romanLcParenR"/>
            </a:pPr>
            <a:r>
              <a:rPr lang="en-US" dirty="0"/>
              <a:t>Mind your spelling and handwriting.</a:t>
            </a:r>
          </a:p>
        </p:txBody>
      </p:sp>
    </p:spTree>
    <p:extLst>
      <p:ext uri="{BB962C8B-B14F-4D97-AF65-F5344CB8AC3E}">
        <p14:creationId xmlns:p14="http://schemas.microsoft.com/office/powerpoint/2010/main" val="12292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8617"/>
            <a:ext cx="10515600" cy="4351338"/>
          </a:xfrm>
        </p:spPr>
        <p:txBody>
          <a:bodyPr/>
          <a:lstStyle/>
          <a:p>
            <a:pPr marL="0" indent="0">
              <a:buNone/>
            </a:pPr>
            <a:r>
              <a:rPr lang="en-US" sz="3600" b="1" u="sng" dirty="0">
                <a:solidFill>
                  <a:srgbClr val="00B050"/>
                </a:solidFill>
              </a:rPr>
              <a:t>Introduction</a:t>
            </a:r>
          </a:p>
          <a:p>
            <a:pPr marL="0" indent="0">
              <a:buNone/>
            </a:pPr>
            <a:r>
              <a:rPr lang="en-US" dirty="0"/>
              <a:t>In the previous lesson you learnt about the factors that influence vegetation. In this lesson you are going to learn about ways in which vegetation influences activities.</a:t>
            </a:r>
            <a:endParaRPr lang="en-US" sz="3600" b="1" u="sng" dirty="0">
              <a:solidFill>
                <a:srgbClr val="00B050"/>
              </a:solidFill>
            </a:endParaRPr>
          </a:p>
        </p:txBody>
      </p:sp>
    </p:spTree>
    <p:extLst>
      <p:ext uri="{BB962C8B-B14F-4D97-AF65-F5344CB8AC3E}">
        <p14:creationId xmlns:p14="http://schemas.microsoft.com/office/powerpoint/2010/main" val="1428556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35364"/>
            <a:ext cx="10515600" cy="4351338"/>
          </a:xfrm>
        </p:spPr>
        <p:txBody>
          <a:bodyPr>
            <a:normAutofit/>
          </a:bodyPr>
          <a:lstStyle/>
          <a:p>
            <a:pPr marL="0" indent="0">
              <a:buNone/>
            </a:pPr>
            <a:r>
              <a:rPr lang="en-US" sz="3600" b="1" u="sng" dirty="0">
                <a:solidFill>
                  <a:srgbClr val="00B050"/>
                </a:solidFill>
              </a:rPr>
              <a:t>Step I</a:t>
            </a:r>
          </a:p>
          <a:p>
            <a:pPr marL="0" indent="0">
              <a:buNone/>
            </a:pPr>
            <a:r>
              <a:rPr lang="en-US" dirty="0"/>
              <a:t>Human activities carried out in the different vegetation zones</a:t>
            </a:r>
            <a:endParaRPr lang="en-US" sz="3600" b="1" u="sng" dirty="0">
              <a:solidFill>
                <a:srgbClr val="00B050"/>
              </a:solidFill>
            </a:endParaRPr>
          </a:p>
        </p:txBody>
      </p:sp>
    </p:spTree>
    <p:extLst>
      <p:ext uri="{BB962C8B-B14F-4D97-AF65-F5344CB8AC3E}">
        <p14:creationId xmlns:p14="http://schemas.microsoft.com/office/powerpoint/2010/main" val="2978335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356"/>
            <a:ext cx="10515600" cy="4351338"/>
          </a:xfrm>
        </p:spPr>
        <p:txBody>
          <a:bodyPr/>
          <a:lstStyle/>
          <a:p>
            <a:pPr marL="0" indent="0">
              <a:buNone/>
            </a:pPr>
            <a:r>
              <a:rPr lang="en-US" b="1" dirty="0"/>
              <a:t>Savannah grassland        Rainforest           Mountain           vegetation</a:t>
            </a:r>
          </a:p>
          <a:p>
            <a:pPr>
              <a:buFontTx/>
              <a:buChar char="-"/>
            </a:pPr>
            <a:r>
              <a:rPr lang="en-US" dirty="0"/>
              <a:t>Cattle keeping              - Lumbering       - Tourism          - Cattle keeping </a:t>
            </a:r>
          </a:p>
          <a:p>
            <a:pPr marL="0" indent="0">
              <a:buNone/>
            </a:pPr>
            <a:r>
              <a:rPr lang="en-US" dirty="0"/>
              <a:t>- Lumbering                      - Tourism                                          - Hunting </a:t>
            </a:r>
          </a:p>
          <a:p>
            <a:pPr marL="0" indent="0">
              <a:buNone/>
            </a:pPr>
            <a:r>
              <a:rPr lang="en-US" dirty="0"/>
              <a:t>- Tourism                          - Hunting </a:t>
            </a:r>
          </a:p>
        </p:txBody>
      </p:sp>
    </p:spTree>
    <p:extLst>
      <p:ext uri="{BB962C8B-B14F-4D97-AF65-F5344CB8AC3E}">
        <p14:creationId xmlns:p14="http://schemas.microsoft.com/office/powerpoint/2010/main" val="1762524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75121"/>
            <a:ext cx="10515600" cy="4351338"/>
          </a:xfrm>
        </p:spPr>
        <p:txBody>
          <a:bodyPr/>
          <a:lstStyle/>
          <a:p>
            <a:pPr marL="0" indent="0">
              <a:buNone/>
            </a:pPr>
            <a:r>
              <a:rPr lang="en-US" sz="3600" b="1" u="sng" dirty="0">
                <a:solidFill>
                  <a:srgbClr val="00B050"/>
                </a:solidFill>
              </a:rPr>
              <a:t>Swamp vegetation</a:t>
            </a:r>
          </a:p>
          <a:p>
            <a:pPr marL="0" indent="0">
              <a:buNone/>
            </a:pPr>
            <a:r>
              <a:rPr lang="en-US" dirty="0"/>
              <a:t>- Pottery, brickmaking</a:t>
            </a:r>
          </a:p>
          <a:p>
            <a:pPr marL="0" indent="0">
              <a:buNone/>
            </a:pPr>
            <a:r>
              <a:rPr lang="en-US" dirty="0"/>
              <a:t>- Craft making</a:t>
            </a:r>
          </a:p>
          <a:p>
            <a:pPr marL="0" indent="0">
              <a:buNone/>
            </a:pPr>
            <a:r>
              <a:rPr lang="en-US" dirty="0"/>
              <a:t>- Farming</a:t>
            </a:r>
          </a:p>
        </p:txBody>
      </p:sp>
    </p:spTree>
    <p:extLst>
      <p:ext uri="{BB962C8B-B14F-4D97-AF65-F5344CB8AC3E}">
        <p14:creationId xmlns:p14="http://schemas.microsoft.com/office/powerpoint/2010/main" val="265854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5121"/>
            <a:ext cx="10515600" cy="4351338"/>
          </a:xfrm>
        </p:spPr>
        <p:txBody>
          <a:bodyPr/>
          <a:lstStyle/>
          <a:p>
            <a:pPr marL="0" indent="0">
              <a:buNone/>
            </a:pPr>
            <a:r>
              <a:rPr lang="en-US" sz="3600" b="1" u="sng" dirty="0">
                <a:solidFill>
                  <a:srgbClr val="00B050"/>
                </a:solidFill>
              </a:rPr>
              <a:t>Step II</a:t>
            </a:r>
          </a:p>
          <a:p>
            <a:pPr marL="0" indent="0">
              <a:buNone/>
            </a:pPr>
            <a:r>
              <a:rPr lang="en-US" dirty="0"/>
              <a:t>Suggest any other activity that can be carried out in the different types of vegetation given above.</a:t>
            </a:r>
          </a:p>
        </p:txBody>
      </p:sp>
    </p:spTree>
    <p:extLst>
      <p:ext uri="{BB962C8B-B14F-4D97-AF65-F5344CB8AC3E}">
        <p14:creationId xmlns:p14="http://schemas.microsoft.com/office/powerpoint/2010/main" val="293763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861" y="208860"/>
            <a:ext cx="10515600" cy="4351338"/>
          </a:xfrm>
        </p:spPr>
        <p:txBody>
          <a:bodyPr/>
          <a:lstStyle/>
          <a:p>
            <a:pPr marL="0" indent="0">
              <a:buNone/>
            </a:pPr>
            <a:r>
              <a:rPr lang="en-US" sz="3600" b="1" u="sng" dirty="0">
                <a:solidFill>
                  <a:srgbClr val="00B050"/>
                </a:solidFill>
              </a:rPr>
              <a:t>Activity</a:t>
            </a:r>
          </a:p>
          <a:p>
            <a:pPr marL="571500" indent="-571500">
              <a:buAutoNum type="romanLcParenR"/>
            </a:pPr>
            <a:r>
              <a:rPr lang="en-US" dirty="0"/>
              <a:t>With the help of an adult, visit any vegetation zone near your home.</a:t>
            </a:r>
          </a:p>
          <a:p>
            <a:pPr marL="571500" indent="-571500">
              <a:buAutoNum type="romanLcParenR"/>
            </a:pPr>
            <a:r>
              <a:rPr lang="en-US" dirty="0"/>
              <a:t>Observe and record the human activities which are carried out in that vegetation zone.</a:t>
            </a:r>
          </a:p>
        </p:txBody>
      </p:sp>
    </p:spTree>
    <p:extLst>
      <p:ext uri="{BB962C8B-B14F-4D97-AF65-F5344CB8AC3E}">
        <p14:creationId xmlns:p14="http://schemas.microsoft.com/office/powerpoint/2010/main" val="4125423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195608"/>
            <a:ext cx="10515600" cy="4351338"/>
          </a:xfrm>
        </p:spPr>
        <p:txBody>
          <a:bodyPr/>
          <a:lstStyle/>
          <a:p>
            <a:pPr marL="0" indent="0">
              <a:buNone/>
            </a:pPr>
            <a:r>
              <a:rPr lang="en-US" sz="3600" b="1" u="sng" dirty="0">
                <a:solidFill>
                  <a:srgbClr val="FF0000"/>
                </a:solidFill>
              </a:rPr>
              <a:t>Lesson 10: Conserving Vegetation</a:t>
            </a:r>
          </a:p>
          <a:p>
            <a:pPr marL="0" indent="0">
              <a:buNone/>
            </a:pPr>
            <a:r>
              <a:rPr lang="en-US" dirty="0"/>
              <a:t>By the end of the lesson, you should be able to:</a:t>
            </a:r>
          </a:p>
          <a:p>
            <a:pPr marL="571500" indent="-571500">
              <a:buAutoNum type="romanLcParenR"/>
            </a:pPr>
            <a:r>
              <a:rPr lang="en-US" dirty="0"/>
              <a:t>List down the uses of vegetation.</a:t>
            </a:r>
          </a:p>
          <a:p>
            <a:pPr marL="571500" indent="-571500">
              <a:buAutoNum type="romanLcParenR"/>
            </a:pPr>
            <a:r>
              <a:rPr lang="en-US" dirty="0"/>
              <a:t>Mention human activities that conserve the environment.</a:t>
            </a:r>
          </a:p>
        </p:txBody>
      </p:sp>
    </p:spTree>
    <p:extLst>
      <p:ext uri="{BB962C8B-B14F-4D97-AF65-F5344CB8AC3E}">
        <p14:creationId xmlns:p14="http://schemas.microsoft.com/office/powerpoint/2010/main" val="1779196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52" y="328129"/>
            <a:ext cx="10515600" cy="4351338"/>
          </a:xfrm>
        </p:spPr>
        <p:txBody>
          <a:bodyPr/>
          <a:lstStyle/>
          <a:p>
            <a:pPr marL="0" indent="0">
              <a:buNone/>
            </a:pPr>
            <a:r>
              <a:rPr lang="en-US" sz="3600" b="1" u="sng" dirty="0">
                <a:solidFill>
                  <a:srgbClr val="00B050"/>
                </a:solidFill>
              </a:rPr>
              <a:t>Materials you will need:</a:t>
            </a:r>
          </a:p>
          <a:p>
            <a:pPr marL="571500" indent="-571500">
              <a:buAutoNum type="romanLcParenR"/>
            </a:pPr>
            <a:r>
              <a:rPr lang="en-US" dirty="0"/>
              <a:t>A notebook</a:t>
            </a:r>
          </a:p>
          <a:p>
            <a:pPr marL="571500" indent="-571500">
              <a:buAutoNum type="romanLcParenR"/>
            </a:pPr>
            <a:r>
              <a:rPr lang="en-US" dirty="0"/>
              <a:t>A pencil</a:t>
            </a:r>
          </a:p>
          <a:p>
            <a:pPr marL="571500" indent="-571500">
              <a:buAutoNum type="romanLcParenR"/>
            </a:pPr>
            <a:r>
              <a:rPr lang="en-US" dirty="0"/>
              <a:t>A pen</a:t>
            </a:r>
          </a:p>
        </p:txBody>
      </p:sp>
    </p:spTree>
    <p:extLst>
      <p:ext uri="{BB962C8B-B14F-4D97-AF65-F5344CB8AC3E}">
        <p14:creationId xmlns:p14="http://schemas.microsoft.com/office/powerpoint/2010/main" val="260240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356"/>
            <a:ext cx="10515600" cy="4351338"/>
          </a:xfrm>
        </p:spPr>
        <p:txBody>
          <a:bodyPr>
            <a:normAutofit/>
          </a:bodyPr>
          <a:lstStyle/>
          <a:p>
            <a:pPr marL="0" indent="0">
              <a:buNone/>
            </a:pPr>
            <a:r>
              <a:rPr lang="en-US" sz="3600" b="1" u="sng" dirty="0">
                <a:solidFill>
                  <a:srgbClr val="00B050"/>
                </a:solidFill>
              </a:rPr>
              <a:t>What to do:</a:t>
            </a:r>
          </a:p>
          <a:p>
            <a:pPr marL="571500" indent="-571500">
              <a:buAutoNum type="romanLcParenR"/>
            </a:pPr>
            <a:r>
              <a:rPr lang="en-US" dirty="0"/>
              <a:t>Read the instructions carefully before completing each activity.</a:t>
            </a:r>
          </a:p>
          <a:p>
            <a:pPr marL="571500" indent="-571500">
              <a:buAutoNum type="romanLcParenR"/>
            </a:pPr>
            <a:r>
              <a:rPr lang="en-US" dirty="0"/>
              <a:t>Ask an adult to help you where you find difficulties when doing the activity.</a:t>
            </a:r>
          </a:p>
          <a:p>
            <a:pPr marL="571500" indent="-571500">
              <a:buAutoNum type="romanLcParenR"/>
            </a:pPr>
            <a:r>
              <a:rPr lang="en-US" dirty="0"/>
              <a:t>Mind your handwriting and spelling.</a:t>
            </a:r>
          </a:p>
        </p:txBody>
      </p:sp>
    </p:spTree>
    <p:extLst>
      <p:ext uri="{BB962C8B-B14F-4D97-AF65-F5344CB8AC3E}">
        <p14:creationId xmlns:p14="http://schemas.microsoft.com/office/powerpoint/2010/main" val="34924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3600" b="1" u="sng" dirty="0">
                <a:solidFill>
                  <a:srgbClr val="FF0000"/>
                </a:solidFill>
              </a:rPr>
              <a:t>Activity : Locating Uganda on the</a:t>
            </a:r>
            <a:br>
              <a:rPr lang="en-US" sz="3600" b="1" u="sng" dirty="0">
                <a:solidFill>
                  <a:srgbClr val="FF0000"/>
                </a:solidFill>
              </a:rPr>
            </a:br>
            <a:r>
              <a:rPr lang="en-US" sz="3600" b="1" u="sng" dirty="0">
                <a:solidFill>
                  <a:srgbClr val="FF0000"/>
                </a:solidFill>
              </a:rPr>
              <a:t>map of East Africa</a:t>
            </a:r>
            <a:endParaRPr lang="en-US" sz="3600" u="sng"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By the end of this activity you should be able to:</a:t>
            </a:r>
          </a:p>
          <a:p>
            <a:pPr marL="571500" indent="-571500">
              <a:buAutoNum type="romanLcParenR"/>
            </a:pPr>
            <a:r>
              <a:rPr lang="en-US" dirty="0"/>
              <a:t>give the meaning of the following terms: </a:t>
            </a:r>
          </a:p>
          <a:p>
            <a:pPr marL="0" indent="0">
              <a:buNone/>
            </a:pPr>
            <a:r>
              <a:rPr lang="en-US" dirty="0"/>
              <a:t>        latitudes and longitudes.</a:t>
            </a:r>
          </a:p>
          <a:p>
            <a:pPr marL="0" indent="0">
              <a:buNone/>
            </a:pPr>
            <a:r>
              <a:rPr lang="en-US" dirty="0"/>
              <a:t>ii) Locate Uganda on the map of East Africa.</a:t>
            </a:r>
          </a:p>
        </p:txBody>
      </p:sp>
    </p:spTree>
    <p:extLst>
      <p:ext uri="{BB962C8B-B14F-4D97-AF65-F5344CB8AC3E}">
        <p14:creationId xmlns:p14="http://schemas.microsoft.com/office/powerpoint/2010/main" val="2872740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5" y="248617"/>
            <a:ext cx="10515600" cy="4351338"/>
          </a:xfrm>
        </p:spPr>
        <p:txBody>
          <a:bodyPr/>
          <a:lstStyle/>
          <a:p>
            <a:pPr marL="0" indent="0">
              <a:buNone/>
            </a:pPr>
            <a:r>
              <a:rPr lang="en-US" sz="3600" b="1" u="sng" dirty="0">
                <a:solidFill>
                  <a:srgbClr val="00B050"/>
                </a:solidFill>
              </a:rPr>
              <a:t>Introduction</a:t>
            </a:r>
          </a:p>
          <a:p>
            <a:pPr marL="0" indent="0">
              <a:buNone/>
            </a:pPr>
            <a:r>
              <a:rPr lang="en-US" dirty="0"/>
              <a:t>In Primary Four you learnt how to care for the vegetation and its importance.</a:t>
            </a:r>
          </a:p>
          <a:p>
            <a:pPr marL="0" indent="0">
              <a:buNone/>
            </a:pPr>
            <a:r>
              <a:rPr lang="en-US" dirty="0"/>
              <a:t>In this lesson you are going to learn about human activities that help conserve the vegetation.</a:t>
            </a:r>
          </a:p>
        </p:txBody>
      </p:sp>
    </p:spTree>
    <p:extLst>
      <p:ext uri="{BB962C8B-B14F-4D97-AF65-F5344CB8AC3E}">
        <p14:creationId xmlns:p14="http://schemas.microsoft.com/office/powerpoint/2010/main" val="1942704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4" y="288373"/>
            <a:ext cx="10515600" cy="4351338"/>
          </a:xfrm>
        </p:spPr>
        <p:txBody>
          <a:bodyPr/>
          <a:lstStyle/>
          <a:p>
            <a:pPr marL="0" indent="0">
              <a:buNone/>
            </a:pPr>
            <a:r>
              <a:rPr lang="en-US" sz="3600" b="1" u="sng" dirty="0">
                <a:solidFill>
                  <a:srgbClr val="00B050"/>
                </a:solidFill>
              </a:rPr>
              <a:t>Step I</a:t>
            </a:r>
          </a:p>
          <a:p>
            <a:pPr marL="571500" indent="-571500">
              <a:buAutoNum type="romanLcParenR"/>
            </a:pPr>
            <a:r>
              <a:rPr lang="en-US" dirty="0"/>
              <a:t>List down the uses of vegetation.</a:t>
            </a:r>
          </a:p>
          <a:p>
            <a:pPr marL="571500" indent="-571500">
              <a:buAutoNum type="romanLcParenR"/>
            </a:pPr>
            <a:r>
              <a:rPr lang="en-US" dirty="0"/>
              <a:t>Mention the human activities that conserve the vegetation.</a:t>
            </a:r>
          </a:p>
        </p:txBody>
      </p:sp>
    </p:spTree>
    <p:extLst>
      <p:ext uri="{BB962C8B-B14F-4D97-AF65-F5344CB8AC3E}">
        <p14:creationId xmlns:p14="http://schemas.microsoft.com/office/powerpoint/2010/main" val="551177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52" y="235364"/>
            <a:ext cx="10515600" cy="4351338"/>
          </a:xfrm>
        </p:spPr>
        <p:txBody>
          <a:bodyPr/>
          <a:lstStyle/>
          <a:p>
            <a:pPr marL="0" indent="0">
              <a:buNone/>
            </a:pPr>
            <a:r>
              <a:rPr lang="en-US" sz="3600" b="1" u="sng" dirty="0">
                <a:solidFill>
                  <a:srgbClr val="00B050"/>
                </a:solidFill>
              </a:rPr>
              <a:t>Step II</a:t>
            </a:r>
          </a:p>
          <a:p>
            <a:pPr marL="0" indent="0">
              <a:buNone/>
            </a:pPr>
            <a:r>
              <a:rPr lang="en-US" b="1" dirty="0"/>
              <a:t>What you will need:</a:t>
            </a:r>
          </a:p>
          <a:p>
            <a:pPr marL="0" indent="0">
              <a:buNone/>
            </a:pPr>
            <a:r>
              <a:rPr lang="en-US" dirty="0"/>
              <a:t>- A notebook</a:t>
            </a:r>
          </a:p>
          <a:p>
            <a:pPr marL="0" indent="0">
              <a:buNone/>
            </a:pPr>
            <a:r>
              <a:rPr lang="en-US" dirty="0"/>
              <a:t>- A pencil</a:t>
            </a:r>
          </a:p>
          <a:p>
            <a:pPr marL="0" indent="0">
              <a:buNone/>
            </a:pPr>
            <a:r>
              <a:rPr lang="en-US" dirty="0"/>
              <a:t>- A pen</a:t>
            </a:r>
          </a:p>
        </p:txBody>
      </p:sp>
    </p:spTree>
    <p:extLst>
      <p:ext uri="{BB962C8B-B14F-4D97-AF65-F5344CB8AC3E}">
        <p14:creationId xmlns:p14="http://schemas.microsoft.com/office/powerpoint/2010/main" val="2059225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96" y="116094"/>
            <a:ext cx="10515600" cy="4351338"/>
          </a:xfrm>
        </p:spPr>
        <p:txBody>
          <a:bodyPr>
            <a:normAutofit/>
          </a:bodyPr>
          <a:lstStyle/>
          <a:p>
            <a:pPr marL="0" indent="0">
              <a:buNone/>
            </a:pPr>
            <a:r>
              <a:rPr lang="en-US" sz="3600" b="1" u="sng" dirty="0">
                <a:solidFill>
                  <a:srgbClr val="00B050"/>
                </a:solidFill>
              </a:rPr>
              <a:t>Activity</a:t>
            </a:r>
          </a:p>
          <a:p>
            <a:pPr marL="0" indent="0">
              <a:buNone/>
            </a:pPr>
            <a:r>
              <a:rPr lang="en-US" dirty="0"/>
              <a:t>1.   With the help of an adult, visit a nearby farm:</a:t>
            </a:r>
          </a:p>
          <a:p>
            <a:pPr marL="514350" indent="-514350">
              <a:buAutoNum type="alphaLcParenR"/>
            </a:pPr>
            <a:r>
              <a:rPr lang="en-US" dirty="0"/>
              <a:t>Observe the activities carried out on the farm.</a:t>
            </a:r>
          </a:p>
          <a:p>
            <a:pPr marL="514350" indent="-514350">
              <a:buAutoNum type="alphaLcParenR"/>
            </a:pPr>
            <a:r>
              <a:rPr lang="en-US" dirty="0"/>
              <a:t>Record the farm activities that conserve vegetation.</a:t>
            </a:r>
          </a:p>
          <a:p>
            <a:pPr marL="514350" indent="-514350">
              <a:buAutoNum type="arabicPeriod" startAt="2"/>
            </a:pPr>
            <a:r>
              <a:rPr lang="en-US" dirty="0"/>
              <a:t>You want to improve the home compound. </a:t>
            </a:r>
          </a:p>
          <a:p>
            <a:pPr marL="0" indent="0">
              <a:buNone/>
            </a:pPr>
            <a:r>
              <a:rPr lang="en-US" dirty="0"/>
              <a:t>You will be required to plant 1 – 2 trees and flowers in the compound. Using the guidance of an adult, show the steps you will take to carry out the project.</a:t>
            </a:r>
          </a:p>
        </p:txBody>
      </p:sp>
    </p:spTree>
    <p:extLst>
      <p:ext uri="{BB962C8B-B14F-4D97-AF65-F5344CB8AC3E}">
        <p14:creationId xmlns:p14="http://schemas.microsoft.com/office/powerpoint/2010/main" val="1618409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288373"/>
            <a:ext cx="10515600" cy="4351338"/>
          </a:xfrm>
        </p:spPr>
        <p:txBody>
          <a:bodyPr>
            <a:normAutofit/>
          </a:bodyPr>
          <a:lstStyle/>
          <a:p>
            <a:pPr marL="0" indent="0">
              <a:buNone/>
            </a:pPr>
            <a:r>
              <a:rPr lang="en-US" sz="3600" b="1" u="sng" dirty="0">
                <a:solidFill>
                  <a:srgbClr val="FF0000"/>
                </a:solidFill>
              </a:rPr>
              <a:t>Lesson 11: Human Activities that Affect Vegetation</a:t>
            </a:r>
          </a:p>
          <a:p>
            <a:pPr marL="0" indent="0">
              <a:buNone/>
            </a:pPr>
            <a:r>
              <a:rPr lang="en-US" dirty="0"/>
              <a:t>By the end of the lesson, you should be able to:</a:t>
            </a:r>
          </a:p>
          <a:p>
            <a:pPr marL="571500" indent="-571500">
              <a:buAutoNum type="romanLcParenR"/>
            </a:pPr>
            <a:r>
              <a:rPr lang="en-US" dirty="0"/>
              <a:t>Identify the human activities that negatively affect vegetation in Uganda.</a:t>
            </a:r>
          </a:p>
          <a:p>
            <a:pPr marL="571500" indent="-571500">
              <a:buAutoNum type="romanLcParenR"/>
            </a:pPr>
            <a:r>
              <a:rPr lang="en-US" dirty="0"/>
              <a:t>Plant trees and flowers in your home compound.</a:t>
            </a:r>
          </a:p>
        </p:txBody>
      </p:sp>
    </p:spTree>
    <p:extLst>
      <p:ext uri="{BB962C8B-B14F-4D97-AF65-F5344CB8AC3E}">
        <p14:creationId xmlns:p14="http://schemas.microsoft.com/office/powerpoint/2010/main" val="1606307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75121"/>
            <a:ext cx="10515600" cy="4351338"/>
          </a:xfrm>
        </p:spPr>
        <p:txBody>
          <a:bodyPr>
            <a:normAutofit/>
          </a:bodyPr>
          <a:lstStyle/>
          <a:p>
            <a:pPr marL="0" indent="0">
              <a:buNone/>
            </a:pPr>
            <a:r>
              <a:rPr lang="en-US" sz="3600" b="1" u="sng" dirty="0">
                <a:solidFill>
                  <a:srgbClr val="00B050"/>
                </a:solidFill>
              </a:rPr>
              <a:t>What to do:</a:t>
            </a:r>
          </a:p>
          <a:p>
            <a:pPr>
              <a:buFontTx/>
              <a:buChar char="-"/>
            </a:pPr>
            <a:r>
              <a:rPr lang="en-US" dirty="0"/>
              <a:t>Try to complete all the activities. However, some activities may take you long to complete.</a:t>
            </a:r>
          </a:p>
          <a:p>
            <a:pPr>
              <a:buFontTx/>
              <a:buChar char="-"/>
            </a:pPr>
            <a:r>
              <a:rPr lang="en-US" dirty="0"/>
              <a:t>Read the instructions carefully before completing each activity.</a:t>
            </a:r>
          </a:p>
          <a:p>
            <a:pPr>
              <a:buFontTx/>
              <a:buChar char="-"/>
            </a:pPr>
            <a:r>
              <a:rPr lang="en-US" dirty="0"/>
              <a:t>Ask an adult to help you where you find hardships when doing this activity.</a:t>
            </a:r>
          </a:p>
        </p:txBody>
      </p:sp>
    </p:spTree>
    <p:extLst>
      <p:ext uri="{BB962C8B-B14F-4D97-AF65-F5344CB8AC3E}">
        <p14:creationId xmlns:p14="http://schemas.microsoft.com/office/powerpoint/2010/main" val="3979560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61869"/>
            <a:ext cx="10515600" cy="4351338"/>
          </a:xfrm>
        </p:spPr>
        <p:txBody>
          <a:bodyPr/>
          <a:lstStyle/>
          <a:p>
            <a:pPr marL="0" indent="0">
              <a:buNone/>
            </a:pPr>
            <a:r>
              <a:rPr lang="en-US" sz="3600" b="1" u="sng" dirty="0">
                <a:solidFill>
                  <a:srgbClr val="00B050"/>
                </a:solidFill>
              </a:rPr>
              <a:t>Introduction</a:t>
            </a:r>
          </a:p>
          <a:p>
            <a:pPr>
              <a:buFontTx/>
              <a:buChar char="-"/>
            </a:pPr>
            <a:r>
              <a:rPr lang="en-US" dirty="0"/>
              <a:t>You have to note that the work done in any given area affects the environment.</a:t>
            </a:r>
          </a:p>
          <a:p>
            <a:pPr>
              <a:buFontTx/>
              <a:buChar char="-"/>
            </a:pPr>
            <a:r>
              <a:rPr lang="en-US" dirty="0"/>
              <a:t>Today, you will take a look at the human activities that affect vegetation negatively.</a:t>
            </a:r>
          </a:p>
        </p:txBody>
      </p:sp>
    </p:spTree>
    <p:extLst>
      <p:ext uri="{BB962C8B-B14F-4D97-AF65-F5344CB8AC3E}">
        <p14:creationId xmlns:p14="http://schemas.microsoft.com/office/powerpoint/2010/main" val="32213551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88373"/>
            <a:ext cx="10515600" cy="4351338"/>
          </a:xfrm>
        </p:spPr>
        <p:txBody>
          <a:bodyPr/>
          <a:lstStyle/>
          <a:p>
            <a:pPr marL="0" indent="0">
              <a:buNone/>
            </a:pPr>
            <a:r>
              <a:rPr lang="en-US" sz="3600" b="1" u="sng" dirty="0">
                <a:solidFill>
                  <a:srgbClr val="00B050"/>
                </a:solidFill>
              </a:rPr>
              <a:t>Step I</a:t>
            </a:r>
          </a:p>
          <a:p>
            <a:pPr marL="0" indent="0">
              <a:buNone/>
            </a:pPr>
            <a:r>
              <a:rPr lang="en-US" dirty="0"/>
              <a:t>- What are some of the ways in which people in your district have affected the vegetation?</a:t>
            </a:r>
          </a:p>
        </p:txBody>
      </p:sp>
    </p:spTree>
    <p:extLst>
      <p:ext uri="{BB962C8B-B14F-4D97-AF65-F5344CB8AC3E}">
        <p14:creationId xmlns:p14="http://schemas.microsoft.com/office/powerpoint/2010/main" val="2910100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626" y="301625"/>
            <a:ext cx="10515600" cy="4351338"/>
          </a:xfrm>
        </p:spPr>
        <p:txBody>
          <a:bodyPr/>
          <a:lstStyle/>
          <a:p>
            <a:pPr marL="0" indent="0">
              <a:buNone/>
            </a:pPr>
            <a:r>
              <a:rPr lang="en-US" sz="3600" b="1" u="sng" dirty="0">
                <a:solidFill>
                  <a:srgbClr val="00B050"/>
                </a:solidFill>
              </a:rPr>
              <a:t>Step II</a:t>
            </a:r>
          </a:p>
          <a:p>
            <a:pPr marL="0" indent="0">
              <a:buNone/>
            </a:pPr>
            <a:r>
              <a:rPr lang="en-US" b="1" dirty="0"/>
              <a:t>What you will need:</a:t>
            </a:r>
          </a:p>
          <a:p>
            <a:pPr>
              <a:buFontTx/>
              <a:buChar char="-"/>
            </a:pPr>
            <a:r>
              <a:rPr lang="en-US" dirty="0"/>
              <a:t>A notebook</a:t>
            </a:r>
          </a:p>
          <a:p>
            <a:pPr>
              <a:buFontTx/>
              <a:buChar char="-"/>
            </a:pPr>
            <a:r>
              <a:rPr lang="en-US" dirty="0"/>
              <a:t>A pen</a:t>
            </a:r>
          </a:p>
          <a:p>
            <a:pPr>
              <a:buFontTx/>
              <a:buChar char="-"/>
            </a:pPr>
            <a:r>
              <a:rPr lang="en-US" dirty="0"/>
              <a:t>A pencil</a:t>
            </a:r>
          </a:p>
        </p:txBody>
      </p:sp>
    </p:spTree>
    <p:extLst>
      <p:ext uri="{BB962C8B-B14F-4D97-AF65-F5344CB8AC3E}">
        <p14:creationId xmlns:p14="http://schemas.microsoft.com/office/powerpoint/2010/main" val="823459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3" y="235364"/>
            <a:ext cx="10515600" cy="4351338"/>
          </a:xfrm>
        </p:spPr>
        <p:txBody>
          <a:bodyPr>
            <a:normAutofit/>
          </a:bodyPr>
          <a:lstStyle/>
          <a:p>
            <a:pPr marL="0" indent="0">
              <a:buNone/>
            </a:pPr>
            <a:r>
              <a:rPr lang="en-US" sz="3600" b="1" u="sng" dirty="0">
                <a:solidFill>
                  <a:srgbClr val="00B050"/>
                </a:solidFill>
              </a:rPr>
              <a:t>Activity</a:t>
            </a:r>
          </a:p>
          <a:p>
            <a:pPr marL="0" indent="0">
              <a:buNone/>
            </a:pPr>
            <a:r>
              <a:rPr lang="en-US" dirty="0"/>
              <a:t>1. With the help of an adult, visit, where possible, a site where vegetation has been destroyed and:</a:t>
            </a:r>
          </a:p>
          <a:p>
            <a:pPr marL="514350" indent="-514350">
              <a:buAutoNum type="alphaLcParenR"/>
            </a:pPr>
            <a:r>
              <a:rPr lang="en-US" dirty="0"/>
              <a:t>find out the possible cause(s) of the destruction of the vegetation.</a:t>
            </a:r>
          </a:p>
          <a:p>
            <a:pPr marL="514350" indent="-514350">
              <a:buAutoNum type="alphaLcParenR"/>
            </a:pPr>
            <a:r>
              <a:rPr lang="en-US" dirty="0"/>
              <a:t>record the human activities that are carried out there.</a:t>
            </a:r>
          </a:p>
        </p:txBody>
      </p:sp>
    </p:spTree>
    <p:extLst>
      <p:ext uri="{BB962C8B-B14F-4D97-AF65-F5344CB8AC3E}">
        <p14:creationId xmlns:p14="http://schemas.microsoft.com/office/powerpoint/2010/main" val="294469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409" y="394390"/>
            <a:ext cx="10515600" cy="4351338"/>
          </a:xfrm>
        </p:spPr>
        <p:txBody>
          <a:bodyPr/>
          <a:lstStyle/>
          <a:p>
            <a:pPr marL="0" indent="0">
              <a:buNone/>
            </a:pPr>
            <a:r>
              <a:rPr lang="en-US" b="1" dirty="0">
                <a:solidFill>
                  <a:srgbClr val="00B050"/>
                </a:solidFill>
                <a:effectLst>
                  <a:outerShdw blurRad="38100" dist="38100" dir="2700000" algn="tl">
                    <a:srgbClr val="000000">
                      <a:alpha val="43137"/>
                    </a:srgbClr>
                  </a:outerShdw>
                </a:effectLst>
              </a:rPr>
              <a:t>Materials you need:</a:t>
            </a:r>
          </a:p>
          <a:p>
            <a:pPr marL="0" indent="0">
              <a:buNone/>
            </a:pPr>
            <a:r>
              <a:rPr lang="en-US" dirty="0" err="1"/>
              <a:t>i</a:t>
            </a:r>
            <a:r>
              <a:rPr lang="en-US" dirty="0"/>
              <a:t>) a notebook</a:t>
            </a:r>
          </a:p>
          <a:p>
            <a:pPr marL="0" indent="0">
              <a:buNone/>
            </a:pPr>
            <a:r>
              <a:rPr lang="en-US" dirty="0"/>
              <a:t>ii) an atlas, if you have one</a:t>
            </a:r>
          </a:p>
          <a:p>
            <a:pPr marL="0" indent="0">
              <a:buNone/>
            </a:pPr>
            <a:r>
              <a:rPr lang="en-US" dirty="0"/>
              <a:t>iii) a pen</a:t>
            </a:r>
          </a:p>
          <a:p>
            <a:pPr marL="0" indent="0">
              <a:buNone/>
            </a:pPr>
            <a:r>
              <a:rPr lang="en-US" dirty="0"/>
              <a:t>iv) </a:t>
            </a:r>
            <a:r>
              <a:rPr lang="en-US" dirty="0" err="1"/>
              <a:t>coloured</a:t>
            </a:r>
            <a:r>
              <a:rPr lang="en-US" dirty="0"/>
              <a:t> pencils, if possible</a:t>
            </a:r>
          </a:p>
        </p:txBody>
      </p:sp>
    </p:spTree>
    <p:extLst>
      <p:ext uri="{BB962C8B-B14F-4D97-AF65-F5344CB8AC3E}">
        <p14:creationId xmlns:p14="http://schemas.microsoft.com/office/powerpoint/2010/main" val="2585009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04" y="275120"/>
            <a:ext cx="10515600" cy="4351338"/>
          </a:xfrm>
        </p:spPr>
        <p:txBody>
          <a:bodyPr>
            <a:normAutofit/>
          </a:bodyPr>
          <a:lstStyle/>
          <a:p>
            <a:pPr marL="0" indent="0">
              <a:buNone/>
            </a:pPr>
            <a:r>
              <a:rPr lang="en-US" sz="3600" b="1" u="sng" dirty="0">
                <a:solidFill>
                  <a:srgbClr val="FF0000"/>
                </a:solidFill>
              </a:rPr>
              <a:t>Lesson 12: Identifying the Relationship Between Vegetation and Population Distribution</a:t>
            </a:r>
          </a:p>
          <a:p>
            <a:pPr marL="0" indent="0">
              <a:buNone/>
            </a:pPr>
            <a:r>
              <a:rPr lang="en-US" dirty="0"/>
              <a:t>By the end of this lesson, you should be able to:</a:t>
            </a:r>
          </a:p>
          <a:p>
            <a:pPr marL="571500" indent="-571500">
              <a:buAutoNum type="romanLcParenR"/>
            </a:pPr>
            <a:r>
              <a:rPr lang="en-US" dirty="0"/>
              <a:t>Identify the areas near your home that has few people and those with many people.</a:t>
            </a:r>
          </a:p>
          <a:p>
            <a:pPr marL="571500" indent="-571500">
              <a:buAutoNum type="romanLcParenR"/>
            </a:pPr>
            <a:r>
              <a:rPr lang="en-US" dirty="0"/>
              <a:t>Find out the kind of vegetation that grows in areas with few and those with many people.</a:t>
            </a:r>
          </a:p>
        </p:txBody>
      </p:sp>
    </p:spTree>
    <p:extLst>
      <p:ext uri="{BB962C8B-B14F-4D97-AF65-F5344CB8AC3E}">
        <p14:creationId xmlns:p14="http://schemas.microsoft.com/office/powerpoint/2010/main" val="3519591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182355"/>
            <a:ext cx="10515600" cy="4351338"/>
          </a:xfrm>
        </p:spPr>
        <p:txBody>
          <a:bodyPr/>
          <a:lstStyle/>
          <a:p>
            <a:pPr marL="0" indent="0">
              <a:buNone/>
            </a:pPr>
            <a:r>
              <a:rPr lang="en-US" sz="3600" b="1" u="sng" dirty="0">
                <a:solidFill>
                  <a:srgbClr val="00B050"/>
                </a:solidFill>
              </a:rPr>
              <a:t>Materials you will need:</a:t>
            </a:r>
          </a:p>
          <a:p>
            <a:pPr>
              <a:buFontTx/>
              <a:buChar char="-"/>
            </a:pPr>
            <a:r>
              <a:rPr lang="en-US" dirty="0"/>
              <a:t>A notebook</a:t>
            </a:r>
          </a:p>
          <a:p>
            <a:pPr>
              <a:buFontTx/>
              <a:buChar char="-"/>
            </a:pPr>
            <a:r>
              <a:rPr lang="en-US" dirty="0"/>
              <a:t>A pen</a:t>
            </a:r>
          </a:p>
          <a:p>
            <a:pPr>
              <a:buFontTx/>
              <a:buChar char="-"/>
            </a:pPr>
            <a:r>
              <a:rPr lang="en-US" dirty="0"/>
              <a:t>A pencil</a:t>
            </a:r>
          </a:p>
        </p:txBody>
      </p:sp>
    </p:spTree>
    <p:extLst>
      <p:ext uri="{BB962C8B-B14F-4D97-AF65-F5344CB8AC3E}">
        <p14:creationId xmlns:p14="http://schemas.microsoft.com/office/powerpoint/2010/main" val="856083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314877"/>
            <a:ext cx="10515600" cy="4351338"/>
          </a:xfrm>
        </p:spPr>
        <p:txBody>
          <a:bodyPr/>
          <a:lstStyle/>
          <a:p>
            <a:pPr marL="0" indent="0">
              <a:buNone/>
            </a:pPr>
            <a:r>
              <a:rPr lang="en-US" sz="3600" b="1" u="sng" dirty="0">
                <a:solidFill>
                  <a:srgbClr val="00B050"/>
                </a:solidFill>
              </a:rPr>
              <a:t>What to do:</a:t>
            </a:r>
          </a:p>
          <a:p>
            <a:pPr>
              <a:buFontTx/>
              <a:buChar char="-"/>
            </a:pPr>
            <a:r>
              <a:rPr lang="en-US" dirty="0"/>
              <a:t>Read the instructions before completing each activity.</a:t>
            </a:r>
          </a:p>
          <a:p>
            <a:pPr>
              <a:buFontTx/>
              <a:buChar char="-"/>
            </a:pPr>
            <a:r>
              <a:rPr lang="en-US" dirty="0"/>
              <a:t>Ask an adult to help you where you find difficulties when completing this activity.</a:t>
            </a:r>
          </a:p>
          <a:p>
            <a:pPr>
              <a:buFontTx/>
              <a:buChar char="-"/>
            </a:pPr>
            <a:r>
              <a:rPr lang="en-US" dirty="0"/>
              <a:t>Mind you handwriting and spelling.</a:t>
            </a:r>
          </a:p>
        </p:txBody>
      </p:sp>
    </p:spTree>
    <p:extLst>
      <p:ext uri="{BB962C8B-B14F-4D97-AF65-F5344CB8AC3E}">
        <p14:creationId xmlns:p14="http://schemas.microsoft.com/office/powerpoint/2010/main" val="8906736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261868"/>
            <a:ext cx="10515600" cy="4351338"/>
          </a:xfrm>
        </p:spPr>
        <p:txBody>
          <a:bodyPr/>
          <a:lstStyle/>
          <a:p>
            <a:pPr marL="0" indent="0">
              <a:buNone/>
            </a:pPr>
            <a:r>
              <a:rPr lang="en-US" sz="3600" b="1" u="sng" dirty="0">
                <a:solidFill>
                  <a:srgbClr val="00B050"/>
                </a:solidFill>
              </a:rPr>
              <a:t>Introduction</a:t>
            </a:r>
          </a:p>
          <a:p>
            <a:pPr>
              <a:buFontTx/>
              <a:buChar char="-"/>
            </a:pPr>
            <a:r>
              <a:rPr lang="en-US" dirty="0"/>
              <a:t>In the previous lesson, you found out the activities that affect vegetation negatively.</a:t>
            </a:r>
          </a:p>
          <a:p>
            <a:pPr>
              <a:buFontTx/>
              <a:buChar char="-"/>
            </a:pPr>
            <a:r>
              <a:rPr lang="en-US" dirty="0"/>
              <a:t>Today, you are going to identity the relationship between vegetation and population distribution.</a:t>
            </a:r>
          </a:p>
        </p:txBody>
      </p:sp>
    </p:spTree>
    <p:extLst>
      <p:ext uri="{BB962C8B-B14F-4D97-AF65-F5344CB8AC3E}">
        <p14:creationId xmlns:p14="http://schemas.microsoft.com/office/powerpoint/2010/main" val="1266942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142599"/>
            <a:ext cx="10515600" cy="4351338"/>
          </a:xfrm>
        </p:spPr>
        <p:txBody>
          <a:bodyPr>
            <a:normAutofit/>
          </a:bodyPr>
          <a:lstStyle/>
          <a:p>
            <a:pPr marL="0" indent="0">
              <a:buNone/>
            </a:pPr>
            <a:r>
              <a:rPr lang="en-US" sz="3600" b="1" u="sng" dirty="0">
                <a:solidFill>
                  <a:srgbClr val="00B050"/>
                </a:solidFill>
              </a:rPr>
              <a:t>Step I</a:t>
            </a:r>
          </a:p>
          <a:p>
            <a:pPr>
              <a:buFontTx/>
              <a:buChar char="-"/>
            </a:pPr>
            <a:r>
              <a:rPr lang="en-US" dirty="0"/>
              <a:t>Population means the number of people living in an area whereas population distribution means how people are spread in an area.</a:t>
            </a:r>
          </a:p>
          <a:p>
            <a:pPr>
              <a:buFontTx/>
              <a:buChar char="-"/>
            </a:pPr>
            <a:r>
              <a:rPr lang="en-US" dirty="0"/>
              <a:t>People choose to settle in an area basing on factors that will suit their interest.</a:t>
            </a:r>
          </a:p>
          <a:p>
            <a:pPr>
              <a:buFontTx/>
              <a:buChar char="-"/>
            </a:pPr>
            <a:r>
              <a:rPr lang="en-US" dirty="0"/>
              <a:t>With the guidance of your parent/guardian, find out the factors that influence patterns of settlement in your area.</a:t>
            </a:r>
          </a:p>
          <a:p>
            <a:pPr>
              <a:buFontTx/>
              <a:buChar char="-"/>
            </a:pPr>
            <a:r>
              <a:rPr lang="en-US" dirty="0"/>
              <a:t>How do those factors (activities) affect vegetation?</a:t>
            </a:r>
          </a:p>
        </p:txBody>
      </p:sp>
    </p:spTree>
    <p:extLst>
      <p:ext uri="{BB962C8B-B14F-4D97-AF65-F5344CB8AC3E}">
        <p14:creationId xmlns:p14="http://schemas.microsoft.com/office/powerpoint/2010/main" val="40234852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7886"/>
            <a:ext cx="10515600" cy="4351338"/>
          </a:xfrm>
        </p:spPr>
        <p:txBody>
          <a:bodyPr/>
          <a:lstStyle/>
          <a:p>
            <a:pPr marL="0" indent="0">
              <a:buNone/>
            </a:pPr>
            <a:r>
              <a:rPr lang="en-US" sz="3600" b="1" u="sng" dirty="0">
                <a:solidFill>
                  <a:srgbClr val="00B050"/>
                </a:solidFill>
              </a:rPr>
              <a:t>Activity</a:t>
            </a:r>
          </a:p>
          <a:p>
            <a:pPr marL="514350" indent="-514350">
              <a:buAutoNum type="arabicPeriod"/>
            </a:pPr>
            <a:r>
              <a:rPr lang="en-US" dirty="0"/>
              <a:t>Locate two areas near your home, one with many people and the other with few people. (Your parent/guardian may help you to do this.)</a:t>
            </a:r>
          </a:p>
          <a:p>
            <a:pPr marL="514350" indent="-514350">
              <a:buAutoNum type="arabicPeriod"/>
            </a:pPr>
            <a:r>
              <a:rPr lang="en-US" dirty="0"/>
              <a:t>Find out the kind of vegetation that is found in each area.</a:t>
            </a:r>
          </a:p>
        </p:txBody>
      </p:sp>
    </p:spTree>
    <p:extLst>
      <p:ext uri="{BB962C8B-B14F-4D97-AF65-F5344CB8AC3E}">
        <p14:creationId xmlns:p14="http://schemas.microsoft.com/office/powerpoint/2010/main" val="35533332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48616"/>
            <a:ext cx="10515600" cy="4351338"/>
          </a:xfrm>
        </p:spPr>
        <p:txBody>
          <a:bodyPr>
            <a:normAutofit/>
          </a:bodyPr>
          <a:lstStyle/>
          <a:p>
            <a:pPr marL="0" indent="0">
              <a:buNone/>
            </a:pPr>
            <a:r>
              <a:rPr lang="en-US" sz="3600" b="1" u="sng" dirty="0">
                <a:solidFill>
                  <a:srgbClr val="FF0000"/>
                </a:solidFill>
              </a:rPr>
              <a:t>Lesson 13: Types of Natural Resources in Uganda</a:t>
            </a:r>
          </a:p>
          <a:p>
            <a:pPr marL="0" indent="0">
              <a:buNone/>
            </a:pPr>
            <a:r>
              <a:rPr lang="en-US" dirty="0"/>
              <a:t>By the end of this lesson, you should be able to:</a:t>
            </a:r>
          </a:p>
          <a:p>
            <a:pPr marL="571500" indent="-571500">
              <a:buAutoNum type="romanLcParenR"/>
            </a:pPr>
            <a:r>
              <a:rPr lang="en-US" dirty="0"/>
              <a:t>give the meaning of natural resources.</a:t>
            </a:r>
          </a:p>
          <a:p>
            <a:pPr marL="571500" indent="-571500">
              <a:buAutoNum type="romanLcParenR"/>
            </a:pPr>
            <a:r>
              <a:rPr lang="en-US" dirty="0"/>
              <a:t>write down the different types of natural resources in Uganda.</a:t>
            </a:r>
          </a:p>
          <a:p>
            <a:pPr marL="571500" indent="-571500">
              <a:buAutoNum type="romanLcParenR"/>
            </a:pPr>
            <a:r>
              <a:rPr lang="en-US" dirty="0"/>
              <a:t>trace the map of Uganda and show the major natural resources.</a:t>
            </a:r>
          </a:p>
        </p:txBody>
      </p:sp>
    </p:spTree>
    <p:extLst>
      <p:ext uri="{BB962C8B-B14F-4D97-AF65-F5344CB8AC3E}">
        <p14:creationId xmlns:p14="http://schemas.microsoft.com/office/powerpoint/2010/main" val="400581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182355"/>
            <a:ext cx="10515600" cy="4351338"/>
          </a:xfrm>
        </p:spPr>
        <p:txBody>
          <a:bodyPr>
            <a:normAutofit/>
          </a:bodyPr>
          <a:lstStyle/>
          <a:p>
            <a:pPr marL="0" indent="0">
              <a:buNone/>
            </a:pPr>
            <a:r>
              <a:rPr lang="en-US" sz="3600" b="1" u="sng" dirty="0">
                <a:solidFill>
                  <a:srgbClr val="00B050"/>
                </a:solidFill>
              </a:rPr>
              <a:t>Materials you will need:</a:t>
            </a:r>
          </a:p>
          <a:p>
            <a:pPr>
              <a:buFontTx/>
              <a:buChar char="-"/>
            </a:pPr>
            <a:r>
              <a:rPr lang="en-US" dirty="0"/>
              <a:t>Pens</a:t>
            </a:r>
          </a:p>
          <a:p>
            <a:pPr>
              <a:buFontTx/>
              <a:buChar char="-"/>
            </a:pPr>
            <a:r>
              <a:rPr lang="en-US" dirty="0"/>
              <a:t>Pencils</a:t>
            </a:r>
          </a:p>
          <a:p>
            <a:pPr>
              <a:buFontTx/>
              <a:buChar char="-"/>
            </a:pPr>
            <a:r>
              <a:rPr lang="en-US" dirty="0"/>
              <a:t>A rubber/eraser</a:t>
            </a:r>
          </a:p>
          <a:p>
            <a:pPr>
              <a:buFontTx/>
              <a:buChar char="-"/>
            </a:pPr>
            <a:r>
              <a:rPr lang="en-US" dirty="0"/>
              <a:t>An atlas of Uganda (if you have one at home)</a:t>
            </a:r>
          </a:p>
          <a:p>
            <a:pPr>
              <a:buFontTx/>
              <a:buChar char="-"/>
            </a:pPr>
            <a:r>
              <a:rPr lang="en-US" dirty="0"/>
              <a:t>A Primary Five SST textbook (where possible)</a:t>
            </a:r>
          </a:p>
          <a:p>
            <a:pPr>
              <a:buFontTx/>
              <a:buChar char="-"/>
            </a:pPr>
            <a:r>
              <a:rPr lang="en-US" dirty="0"/>
              <a:t>A cut-out of the map of Uganda</a:t>
            </a:r>
          </a:p>
        </p:txBody>
      </p:sp>
    </p:spTree>
    <p:extLst>
      <p:ext uri="{BB962C8B-B14F-4D97-AF65-F5344CB8AC3E}">
        <p14:creationId xmlns:p14="http://schemas.microsoft.com/office/powerpoint/2010/main" val="309988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208860"/>
            <a:ext cx="10515600" cy="4351338"/>
          </a:xfrm>
        </p:spPr>
        <p:txBody>
          <a:bodyPr>
            <a:normAutofit/>
          </a:bodyPr>
          <a:lstStyle/>
          <a:p>
            <a:pPr marL="0" indent="0">
              <a:buNone/>
            </a:pPr>
            <a:r>
              <a:rPr lang="en-US" sz="3600" b="1" u="sng" dirty="0">
                <a:solidFill>
                  <a:srgbClr val="00B050"/>
                </a:solidFill>
              </a:rPr>
              <a:t>What to do:</a:t>
            </a:r>
          </a:p>
          <a:p>
            <a:pPr marL="571500" indent="-571500">
              <a:buAutoNum type="romanLcParenR"/>
            </a:pPr>
            <a:r>
              <a:rPr lang="en-US" dirty="0"/>
              <a:t>Read the instructions carefully before doing the activity.</a:t>
            </a:r>
          </a:p>
          <a:p>
            <a:pPr marL="571500" indent="-571500">
              <a:buAutoNum type="romanLcParenR"/>
            </a:pPr>
            <a:r>
              <a:rPr lang="en-US" dirty="0"/>
              <a:t>Mind your spelling and handwriting while attempting the work.</a:t>
            </a:r>
          </a:p>
          <a:p>
            <a:pPr marL="571500" indent="-571500">
              <a:buAutoNum type="romanLcParenR"/>
            </a:pPr>
            <a:r>
              <a:rPr lang="en-US" dirty="0"/>
              <a:t>Feel free to get help from the adults near you in case of any difficulty.</a:t>
            </a:r>
          </a:p>
          <a:p>
            <a:pPr marL="571500" indent="-571500">
              <a:buAutoNum type="romanLcParenR"/>
            </a:pPr>
            <a:r>
              <a:rPr lang="en-US" dirty="0"/>
              <a:t>Make use of the nearby environment to get more knowledge about this lesson.</a:t>
            </a:r>
          </a:p>
        </p:txBody>
      </p:sp>
    </p:spTree>
    <p:extLst>
      <p:ext uri="{BB962C8B-B14F-4D97-AF65-F5344CB8AC3E}">
        <p14:creationId xmlns:p14="http://schemas.microsoft.com/office/powerpoint/2010/main" val="3770769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5120"/>
            <a:ext cx="10515600" cy="4351338"/>
          </a:xfrm>
        </p:spPr>
        <p:txBody>
          <a:bodyPr/>
          <a:lstStyle/>
          <a:p>
            <a:pPr marL="0" indent="0">
              <a:buNone/>
            </a:pPr>
            <a:r>
              <a:rPr lang="en-US" sz="3600" b="1" u="sng" dirty="0">
                <a:solidFill>
                  <a:srgbClr val="00B050"/>
                </a:solidFill>
              </a:rPr>
              <a:t>Introduction</a:t>
            </a:r>
          </a:p>
          <a:p>
            <a:pPr marL="0" indent="0">
              <a:buNone/>
            </a:pPr>
            <a:r>
              <a:rPr lang="en-US" dirty="0"/>
              <a:t>In this lesson, you will learn the meaning of resources, natural resources, and environment. You are expected to identify examples of natural resources in the environment.</a:t>
            </a:r>
          </a:p>
        </p:txBody>
      </p:sp>
    </p:spTree>
    <p:extLst>
      <p:ext uri="{BB962C8B-B14F-4D97-AF65-F5344CB8AC3E}">
        <p14:creationId xmlns:p14="http://schemas.microsoft.com/office/powerpoint/2010/main" val="78900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6678"/>
          </a:xfrm>
        </p:spPr>
        <p:txBody>
          <a:bodyPr>
            <a:normAutofit/>
          </a:bodyPr>
          <a:lstStyle/>
          <a:p>
            <a:r>
              <a:rPr lang="en-US" b="1" dirty="0">
                <a:solidFill>
                  <a:srgbClr val="FF0000"/>
                </a:solidFill>
                <a:effectLst>
                  <a:outerShdw blurRad="38100" dist="38100" dir="2700000" algn="tl">
                    <a:srgbClr val="000000">
                      <a:alpha val="43137"/>
                    </a:srgbClr>
                  </a:outerShdw>
                </a:effectLst>
              </a:rPr>
              <a:t>Introduction</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2643" y="1205948"/>
            <a:ext cx="11966713" cy="4903304"/>
          </a:xfrm>
        </p:spPr>
        <p:txBody>
          <a:bodyPr>
            <a:normAutofit lnSpcReduction="10000"/>
          </a:bodyPr>
          <a:lstStyle/>
          <a:p>
            <a:pPr marL="0" indent="0">
              <a:buNone/>
            </a:pPr>
            <a:r>
              <a:rPr lang="en-US" dirty="0"/>
              <a:t>In this lesson you are going to look at the location of Uganda on the map of East Africa.</a:t>
            </a:r>
          </a:p>
          <a:p>
            <a:pPr marL="571500" indent="-571500">
              <a:buAutoNum type="romanLcParenR"/>
            </a:pPr>
            <a:r>
              <a:rPr lang="en-US" dirty="0"/>
              <a:t>Draw a circle on a sheet of paper. In the circle you have drawn add lines that cross one another. Try describing those lines using a compass direction which you learnt about in Primary Four. For example, the lines run from east to west.</a:t>
            </a:r>
          </a:p>
          <a:p>
            <a:pPr marL="571500" indent="-571500">
              <a:buAutoNum type="romanLcParenR"/>
            </a:pPr>
            <a:r>
              <a:rPr lang="en-US" dirty="0"/>
              <a:t>Draw another circle in your exercise book. This time draw lines moving from the top to the bottom. Try describing those lines you have drawn using a compass direction.</a:t>
            </a:r>
          </a:p>
          <a:p>
            <a:pPr marL="571500" indent="-571500">
              <a:buAutoNum type="romanLcParenR"/>
            </a:pPr>
            <a:r>
              <a:rPr lang="en-US" dirty="0"/>
              <a:t>Now we can name those lines as</a:t>
            </a:r>
          </a:p>
          <a:p>
            <a:pPr marL="514350" indent="-514350">
              <a:buAutoNum type="alphaLcParenR"/>
            </a:pPr>
            <a:r>
              <a:rPr lang="en-US" dirty="0"/>
              <a:t>lines of latitude</a:t>
            </a:r>
          </a:p>
          <a:p>
            <a:pPr marL="514350" indent="-514350">
              <a:buAutoNum type="alphaLcParenR"/>
            </a:pPr>
            <a:r>
              <a:rPr lang="en-US" dirty="0"/>
              <a:t>lines of longitude</a:t>
            </a:r>
          </a:p>
        </p:txBody>
      </p:sp>
    </p:spTree>
    <p:extLst>
      <p:ext uri="{BB962C8B-B14F-4D97-AF65-F5344CB8AC3E}">
        <p14:creationId xmlns:p14="http://schemas.microsoft.com/office/powerpoint/2010/main" val="25766074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2" y="235364"/>
            <a:ext cx="10515600" cy="4351338"/>
          </a:xfrm>
        </p:spPr>
        <p:txBody>
          <a:bodyPr/>
          <a:lstStyle/>
          <a:p>
            <a:pPr marL="0" indent="0">
              <a:buNone/>
            </a:pPr>
            <a:r>
              <a:rPr lang="en-US" sz="3600" b="1" u="sng" dirty="0">
                <a:solidFill>
                  <a:srgbClr val="00B050"/>
                </a:solidFill>
              </a:rPr>
              <a:t>Step I</a:t>
            </a:r>
          </a:p>
          <a:p>
            <a:pPr marL="0" indent="0">
              <a:buNone/>
            </a:pPr>
            <a:r>
              <a:rPr lang="en-US" dirty="0"/>
              <a:t>Materials that people use in order to meet their needs are called </a:t>
            </a:r>
            <a:r>
              <a:rPr lang="en-US" b="1" dirty="0"/>
              <a:t>resources.</a:t>
            </a:r>
          </a:p>
          <a:p>
            <a:pPr marL="0" indent="0">
              <a:buNone/>
            </a:pPr>
            <a:r>
              <a:rPr lang="en-US" dirty="0"/>
              <a:t>Remember that in the previous lessons, you studied the basic needs of human beings. The things people need to live a better life are got from other things.</a:t>
            </a:r>
          </a:p>
        </p:txBody>
      </p:sp>
    </p:spTree>
    <p:extLst>
      <p:ext uri="{BB962C8B-B14F-4D97-AF65-F5344CB8AC3E}">
        <p14:creationId xmlns:p14="http://schemas.microsoft.com/office/powerpoint/2010/main" val="1846354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39" y="129347"/>
            <a:ext cx="10515600" cy="6046166"/>
          </a:xfrm>
        </p:spPr>
        <p:txBody>
          <a:bodyPr>
            <a:normAutofit/>
          </a:bodyPr>
          <a:lstStyle/>
          <a:p>
            <a:pPr marL="0" indent="0">
              <a:buNone/>
            </a:pPr>
            <a:r>
              <a:rPr lang="en-US" sz="3900" b="1" u="sng" dirty="0">
                <a:solidFill>
                  <a:srgbClr val="00B050"/>
                </a:solidFill>
              </a:rPr>
              <a:t>Step II</a:t>
            </a:r>
          </a:p>
          <a:p>
            <a:pPr marL="0" indent="0">
              <a:buNone/>
            </a:pPr>
            <a:r>
              <a:rPr lang="en-US" dirty="0"/>
              <a:t>Natural resources are the materials that exist on their own. The environment means human beings and their surroundings.</a:t>
            </a:r>
          </a:p>
          <a:p>
            <a:pPr marL="0" indent="0">
              <a:buNone/>
            </a:pPr>
            <a:r>
              <a:rPr lang="en-US" dirty="0"/>
              <a:t>Have you heard of </a:t>
            </a:r>
            <a:r>
              <a:rPr lang="en-US" b="1" dirty="0"/>
              <a:t>renewable and non-renewable resources? </a:t>
            </a:r>
            <a:r>
              <a:rPr lang="en-US" dirty="0"/>
              <a:t>These two terms are used to mean types of natural resources.</a:t>
            </a:r>
          </a:p>
          <a:p>
            <a:pPr marL="0" indent="0">
              <a:buNone/>
            </a:pPr>
            <a:r>
              <a:rPr lang="en-US" dirty="0"/>
              <a:t>Renewable resources can be replaced naturally once they are used up whereas non-renewable ones can never be replaced once they are used up.</a:t>
            </a:r>
          </a:p>
          <a:p>
            <a:pPr marL="0" indent="0">
              <a:buNone/>
            </a:pPr>
            <a:r>
              <a:rPr lang="en-US" dirty="0"/>
              <a:t>The following are examples of natural resources in the environment. From this list identify those that can be replaced and those that cannot be replaced once used up:</a:t>
            </a:r>
          </a:p>
          <a:p>
            <a:pPr marL="0" indent="0">
              <a:buNone/>
            </a:pPr>
            <a:r>
              <a:rPr lang="en-US" b="1" dirty="0"/>
              <a:t>Water, people, animals, vegetation, land, minerals, climate.</a:t>
            </a:r>
            <a:endParaRPr lang="en-US" dirty="0"/>
          </a:p>
        </p:txBody>
      </p:sp>
    </p:spTree>
    <p:extLst>
      <p:ext uri="{BB962C8B-B14F-4D97-AF65-F5344CB8AC3E}">
        <p14:creationId xmlns:p14="http://schemas.microsoft.com/office/powerpoint/2010/main" val="7479211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2" y="301625"/>
            <a:ext cx="10515600" cy="4351338"/>
          </a:xfrm>
        </p:spPr>
        <p:txBody>
          <a:bodyPr>
            <a:normAutofit fontScale="92500" lnSpcReduction="20000"/>
          </a:bodyPr>
          <a:lstStyle/>
          <a:p>
            <a:pPr marL="0" indent="0">
              <a:buNone/>
            </a:pPr>
            <a:r>
              <a:rPr lang="en-US" sz="3900" b="1" u="sng" dirty="0">
                <a:solidFill>
                  <a:srgbClr val="00B050"/>
                </a:solidFill>
              </a:rPr>
              <a:t>Activity</a:t>
            </a:r>
          </a:p>
          <a:p>
            <a:pPr marL="514350" indent="-514350">
              <a:buAutoNum type="alphaLcParenR"/>
            </a:pPr>
            <a:r>
              <a:rPr lang="en-US" dirty="0"/>
              <a:t>With the help of adults near you, move around in the community and make notes about things people use to get their needs.</a:t>
            </a:r>
          </a:p>
          <a:p>
            <a:pPr marL="514350" indent="-514350">
              <a:buAutoNum type="alphaLcParenR"/>
            </a:pPr>
            <a:r>
              <a:rPr lang="en-US" dirty="0"/>
              <a:t>Which of those things in (1) are found:</a:t>
            </a:r>
          </a:p>
          <a:p>
            <a:pPr marL="0" indent="0">
              <a:buNone/>
            </a:pPr>
            <a:r>
              <a:rPr lang="en-US" dirty="0" err="1"/>
              <a:t>i</a:t>
            </a:r>
            <a:r>
              <a:rPr lang="en-US" dirty="0"/>
              <a:t>)    on land?</a:t>
            </a:r>
          </a:p>
          <a:p>
            <a:pPr marL="0" indent="0">
              <a:buNone/>
            </a:pPr>
            <a:r>
              <a:rPr lang="en-US" dirty="0"/>
              <a:t>ii)    in water?</a:t>
            </a:r>
          </a:p>
          <a:p>
            <a:pPr marL="0" indent="0">
              <a:buNone/>
            </a:pPr>
            <a:r>
              <a:rPr lang="en-US" dirty="0"/>
              <a:t>iii)    in air?</a:t>
            </a:r>
          </a:p>
          <a:p>
            <a:pPr marL="514350" indent="-514350">
              <a:buAutoNum type="alphaLcParenR" startAt="3"/>
            </a:pPr>
            <a:r>
              <a:rPr lang="en-US" dirty="0"/>
              <a:t>Discuss with the adults and later write notes on how people use the resources you saw in the community.</a:t>
            </a:r>
          </a:p>
          <a:p>
            <a:pPr marL="514350" indent="-514350">
              <a:buAutoNum type="alphaLcParenR" startAt="3"/>
            </a:pPr>
            <a:r>
              <a:rPr lang="en-US" dirty="0"/>
              <a:t>Trace the map of Uganda and show the following: major lakes, rivers, mountains and forests.</a:t>
            </a:r>
          </a:p>
        </p:txBody>
      </p:sp>
    </p:spTree>
    <p:extLst>
      <p:ext uri="{BB962C8B-B14F-4D97-AF65-F5344CB8AC3E}">
        <p14:creationId xmlns:p14="http://schemas.microsoft.com/office/powerpoint/2010/main" val="1705258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35364"/>
            <a:ext cx="10515600" cy="4351338"/>
          </a:xfrm>
        </p:spPr>
        <p:txBody>
          <a:bodyPr/>
          <a:lstStyle/>
          <a:p>
            <a:pPr marL="0" indent="0">
              <a:buNone/>
            </a:pPr>
            <a:r>
              <a:rPr lang="en-US" sz="3600" b="1" u="sng" dirty="0">
                <a:solidFill>
                  <a:srgbClr val="FF0000"/>
                </a:solidFill>
              </a:rPr>
              <a:t>Lesson 14: Location of Natural Resources on the Map of Uganda</a:t>
            </a:r>
          </a:p>
          <a:p>
            <a:pPr marL="0" indent="0">
              <a:buNone/>
            </a:pPr>
            <a:r>
              <a:rPr lang="en-US" dirty="0"/>
              <a:t>By the end of this lesson, you should be able to locate different natural resources on the map of Uganda.</a:t>
            </a:r>
          </a:p>
        </p:txBody>
      </p:sp>
    </p:spTree>
    <p:extLst>
      <p:ext uri="{BB962C8B-B14F-4D97-AF65-F5344CB8AC3E}">
        <p14:creationId xmlns:p14="http://schemas.microsoft.com/office/powerpoint/2010/main" val="243480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155851"/>
            <a:ext cx="10515600" cy="4351338"/>
          </a:xfrm>
        </p:spPr>
        <p:txBody>
          <a:bodyPr>
            <a:normAutofit/>
          </a:bodyPr>
          <a:lstStyle/>
          <a:p>
            <a:pPr marL="0" indent="0">
              <a:buNone/>
            </a:pPr>
            <a:r>
              <a:rPr lang="en-US" sz="3600" b="1" u="sng" dirty="0">
                <a:solidFill>
                  <a:srgbClr val="00B050"/>
                </a:solidFill>
              </a:rPr>
              <a:t>Materials you will need:</a:t>
            </a:r>
          </a:p>
          <a:p>
            <a:pPr>
              <a:buFontTx/>
              <a:buChar char="-"/>
            </a:pPr>
            <a:r>
              <a:rPr lang="en-US" dirty="0"/>
              <a:t>A well sharpened pencil</a:t>
            </a:r>
          </a:p>
          <a:p>
            <a:pPr>
              <a:buFontTx/>
              <a:buChar char="-"/>
            </a:pPr>
            <a:r>
              <a:rPr lang="en-US" dirty="0"/>
              <a:t>Pens</a:t>
            </a:r>
          </a:p>
          <a:p>
            <a:pPr>
              <a:buFontTx/>
              <a:buChar char="-"/>
            </a:pPr>
            <a:r>
              <a:rPr lang="en-US" dirty="0"/>
              <a:t>A ruler</a:t>
            </a:r>
          </a:p>
          <a:p>
            <a:pPr>
              <a:buFontTx/>
              <a:buChar char="-"/>
            </a:pPr>
            <a:r>
              <a:rPr lang="en-US" dirty="0"/>
              <a:t>An exercise or notebook</a:t>
            </a:r>
          </a:p>
          <a:p>
            <a:pPr>
              <a:buFontTx/>
              <a:buChar char="-"/>
            </a:pPr>
            <a:r>
              <a:rPr lang="en-US" dirty="0"/>
              <a:t>A primary school SST atlas (where possible)</a:t>
            </a:r>
          </a:p>
          <a:p>
            <a:pPr>
              <a:buFontTx/>
              <a:buChar char="-"/>
            </a:pPr>
            <a:r>
              <a:rPr lang="en-US" dirty="0"/>
              <a:t>a cut-out of the map of Uganda</a:t>
            </a:r>
          </a:p>
          <a:p>
            <a:pPr>
              <a:buFontTx/>
              <a:buChar char="-"/>
            </a:pPr>
            <a:r>
              <a:rPr lang="en-US" dirty="0"/>
              <a:t>SST textbooks for P.5 (where possible)</a:t>
            </a:r>
          </a:p>
        </p:txBody>
      </p:sp>
    </p:spTree>
    <p:extLst>
      <p:ext uri="{BB962C8B-B14F-4D97-AF65-F5344CB8AC3E}">
        <p14:creationId xmlns:p14="http://schemas.microsoft.com/office/powerpoint/2010/main" val="4061089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91" y="248616"/>
            <a:ext cx="10515600" cy="4351338"/>
          </a:xfrm>
        </p:spPr>
        <p:txBody>
          <a:bodyPr/>
          <a:lstStyle/>
          <a:p>
            <a:pPr marL="0" indent="0">
              <a:buNone/>
            </a:pPr>
            <a:r>
              <a:rPr lang="en-US" sz="3600" b="1" u="sng" dirty="0">
                <a:solidFill>
                  <a:srgbClr val="00B050"/>
                </a:solidFill>
              </a:rPr>
              <a:t>What to do:</a:t>
            </a:r>
          </a:p>
          <a:p>
            <a:pPr marL="571500" indent="-571500">
              <a:buAutoNum type="romanLcParenR"/>
            </a:pPr>
            <a:r>
              <a:rPr lang="en-US" dirty="0"/>
              <a:t>Read the instructions carefully before doing the activity.</a:t>
            </a:r>
          </a:p>
          <a:p>
            <a:pPr marL="571500" indent="-571500">
              <a:buAutoNum type="romanLcParenR"/>
            </a:pPr>
            <a:r>
              <a:rPr lang="en-US" dirty="0"/>
              <a:t>Mind your spelling and handwriting as you do the activities.</a:t>
            </a:r>
          </a:p>
        </p:txBody>
      </p:sp>
    </p:spTree>
    <p:extLst>
      <p:ext uri="{BB962C8B-B14F-4D97-AF65-F5344CB8AC3E}">
        <p14:creationId xmlns:p14="http://schemas.microsoft.com/office/powerpoint/2010/main" val="11439975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087" y="222112"/>
            <a:ext cx="10515600" cy="4351338"/>
          </a:xfrm>
        </p:spPr>
        <p:txBody>
          <a:bodyPr/>
          <a:lstStyle/>
          <a:p>
            <a:pPr marL="0" indent="0">
              <a:buNone/>
            </a:pPr>
            <a:r>
              <a:rPr lang="en-US" sz="3600" b="1" u="sng" dirty="0">
                <a:solidFill>
                  <a:srgbClr val="00B050"/>
                </a:solidFill>
              </a:rPr>
              <a:t>Introduction</a:t>
            </a:r>
          </a:p>
          <a:p>
            <a:pPr marL="0" indent="0">
              <a:buNone/>
            </a:pPr>
            <a:r>
              <a:rPr lang="en-US" dirty="0"/>
              <a:t>Trace the map of Uganda, make a cut-out of that map and use it in your notebook or exercise book.</a:t>
            </a:r>
          </a:p>
        </p:txBody>
      </p:sp>
    </p:spTree>
    <p:extLst>
      <p:ext uri="{BB962C8B-B14F-4D97-AF65-F5344CB8AC3E}">
        <p14:creationId xmlns:p14="http://schemas.microsoft.com/office/powerpoint/2010/main" val="6512455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4" y="235364"/>
            <a:ext cx="10515600" cy="4351338"/>
          </a:xfrm>
        </p:spPr>
        <p:txBody>
          <a:bodyPr/>
          <a:lstStyle/>
          <a:p>
            <a:pPr marL="0" indent="0">
              <a:buNone/>
            </a:pPr>
            <a:r>
              <a:rPr lang="en-US" sz="3600" b="1" u="sng" dirty="0">
                <a:solidFill>
                  <a:srgbClr val="00B050"/>
                </a:solidFill>
              </a:rPr>
              <a:t>Step I</a:t>
            </a:r>
          </a:p>
          <a:p>
            <a:pPr marL="0" indent="0">
              <a:buNone/>
            </a:pPr>
            <a:r>
              <a:rPr lang="en-US" dirty="0"/>
              <a:t>Trace the map of Uganda and locate different resources.</a:t>
            </a:r>
          </a:p>
        </p:txBody>
      </p:sp>
    </p:spTree>
    <p:extLst>
      <p:ext uri="{BB962C8B-B14F-4D97-AF65-F5344CB8AC3E}">
        <p14:creationId xmlns:p14="http://schemas.microsoft.com/office/powerpoint/2010/main" val="5424798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087" y="182355"/>
            <a:ext cx="10515600" cy="4351338"/>
          </a:xfrm>
        </p:spPr>
        <p:txBody>
          <a:bodyPr>
            <a:normAutofit fontScale="92500"/>
          </a:bodyPr>
          <a:lstStyle/>
          <a:p>
            <a:pPr marL="0" indent="0">
              <a:buNone/>
            </a:pPr>
            <a:r>
              <a:rPr lang="en-US" sz="3900" b="1" u="sng" dirty="0">
                <a:solidFill>
                  <a:srgbClr val="00B050"/>
                </a:solidFill>
              </a:rPr>
              <a:t>Step II</a:t>
            </a:r>
          </a:p>
          <a:p>
            <a:pPr marL="571500" indent="-571500">
              <a:buAutoNum type="romanLcParenR"/>
            </a:pPr>
            <a:r>
              <a:rPr lang="en-US" dirty="0"/>
              <a:t>On the map of Uganda, use your atlas or textbook to locate major lakes, rivers, natural forests, swamps and game parks.</a:t>
            </a:r>
          </a:p>
          <a:p>
            <a:pPr marL="571500" indent="-571500">
              <a:buAutoNum type="romanLcParenR"/>
            </a:pPr>
            <a:r>
              <a:rPr lang="en-US" dirty="0"/>
              <a:t>Use a pencil to draw, using map symbols, the major:</a:t>
            </a:r>
          </a:p>
          <a:p>
            <a:pPr>
              <a:buFontTx/>
              <a:buChar char="-"/>
            </a:pPr>
            <a:r>
              <a:rPr lang="en-US" dirty="0"/>
              <a:t>Mountains in Uganda, e.g. Mt. Elgon, Mt. Rwenzori, Mt. </a:t>
            </a:r>
            <a:r>
              <a:rPr lang="en-US" dirty="0" err="1"/>
              <a:t>Moroto</a:t>
            </a:r>
            <a:r>
              <a:rPr lang="en-US" dirty="0"/>
              <a:t> and Mt. </a:t>
            </a:r>
            <a:r>
              <a:rPr lang="en-US" dirty="0" err="1"/>
              <a:t>Mufumbira</a:t>
            </a:r>
            <a:r>
              <a:rPr lang="en-US" dirty="0"/>
              <a:t>.</a:t>
            </a:r>
          </a:p>
          <a:p>
            <a:pPr>
              <a:buFontTx/>
              <a:buChar char="-"/>
            </a:pPr>
            <a:r>
              <a:rPr lang="en-US" dirty="0"/>
              <a:t>Lakes, i.e. Victoria, George, Edward, Albert and Kyoga.</a:t>
            </a:r>
          </a:p>
          <a:p>
            <a:pPr>
              <a:buFontTx/>
              <a:buChar char="-"/>
            </a:pPr>
            <a:r>
              <a:rPr lang="en-US" dirty="0"/>
              <a:t>Rivers like Nile, </a:t>
            </a:r>
            <a:r>
              <a:rPr lang="en-US" dirty="0" err="1"/>
              <a:t>Achwa</a:t>
            </a:r>
            <a:r>
              <a:rPr lang="en-US" dirty="0"/>
              <a:t>, </a:t>
            </a:r>
            <a:r>
              <a:rPr lang="en-US" dirty="0" err="1"/>
              <a:t>Kafu</a:t>
            </a:r>
            <a:r>
              <a:rPr lang="en-US" dirty="0"/>
              <a:t>, </a:t>
            </a:r>
            <a:r>
              <a:rPr lang="en-US" dirty="0" err="1"/>
              <a:t>Katonga</a:t>
            </a:r>
            <a:r>
              <a:rPr lang="en-US" dirty="0"/>
              <a:t> and </a:t>
            </a:r>
            <a:r>
              <a:rPr lang="en-US" dirty="0" err="1"/>
              <a:t>Kagera</a:t>
            </a:r>
            <a:r>
              <a:rPr lang="en-US" dirty="0"/>
              <a:t>.</a:t>
            </a:r>
          </a:p>
          <a:p>
            <a:pPr>
              <a:buFontTx/>
              <a:buChar char="-"/>
            </a:pPr>
            <a:r>
              <a:rPr lang="en-US" dirty="0"/>
              <a:t>Some game parks like Queen Elizabeth, Murchison Falls, </a:t>
            </a:r>
            <a:r>
              <a:rPr lang="en-US" dirty="0" err="1"/>
              <a:t>Kidepo</a:t>
            </a:r>
            <a:r>
              <a:rPr lang="en-US" dirty="0"/>
              <a:t> Valley.</a:t>
            </a:r>
          </a:p>
        </p:txBody>
      </p:sp>
    </p:spTree>
    <p:extLst>
      <p:ext uri="{BB962C8B-B14F-4D97-AF65-F5344CB8AC3E}">
        <p14:creationId xmlns:p14="http://schemas.microsoft.com/office/powerpoint/2010/main" val="16972867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609" y="235364"/>
            <a:ext cx="10515600" cy="4351338"/>
          </a:xfrm>
        </p:spPr>
        <p:txBody>
          <a:bodyPr/>
          <a:lstStyle/>
          <a:p>
            <a:pPr marL="0" indent="0">
              <a:buNone/>
            </a:pPr>
            <a:r>
              <a:rPr lang="en-US" sz="3600" b="1" u="sng" dirty="0">
                <a:solidFill>
                  <a:srgbClr val="00B050"/>
                </a:solidFill>
              </a:rPr>
              <a:t>Activity</a:t>
            </a:r>
          </a:p>
          <a:p>
            <a:pPr marL="514350" indent="-514350">
              <a:buAutoNum type="arabicPeriod"/>
            </a:pPr>
            <a:r>
              <a:rPr lang="en-US" dirty="0"/>
              <a:t>Using the map of Uganda, identify lake that occupies the central part of Uganda.</a:t>
            </a:r>
          </a:p>
          <a:p>
            <a:pPr marL="514350" indent="-514350">
              <a:buAutoNum type="arabicPeriod"/>
            </a:pPr>
            <a:r>
              <a:rPr lang="en-US" dirty="0"/>
              <a:t>Name any four natural forests located in Uganda.</a:t>
            </a:r>
          </a:p>
        </p:txBody>
      </p:sp>
    </p:spTree>
    <p:extLst>
      <p:ext uri="{BB962C8B-B14F-4D97-AF65-F5344CB8AC3E}">
        <p14:creationId xmlns:p14="http://schemas.microsoft.com/office/powerpoint/2010/main" val="84356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4382</Words>
  <Application>Microsoft Office PowerPoint</Application>
  <PresentationFormat>Widescreen</PresentationFormat>
  <Paragraphs>572</Paragraphs>
  <Slides>119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119</vt:i4>
      </vt:variant>
    </vt:vector>
  </HeadingPairs>
  <TitlesOfParts>
    <vt:vector size="123" baseType="lpstr">
      <vt:lpstr>Arial</vt:lpstr>
      <vt:lpstr>Calibri</vt:lpstr>
      <vt:lpstr>Calibri Light</vt:lpstr>
      <vt:lpstr>Office Theme</vt:lpstr>
      <vt:lpstr>Lesson 1: Location of Uganda</vt:lpstr>
      <vt:lpstr>Materials you need:</vt:lpstr>
      <vt:lpstr>Introduction</vt:lpstr>
      <vt:lpstr>Step 1 Find out in which district and region of Uganda your school is located. Uganda has four regions namely: • Northern • Eastern • Western • Central It is important to note that Uganda has many districts, totalling 135 in number (by 2019). Each region has a specific number of districts.</vt:lpstr>
      <vt:lpstr>Step II  A map of Uganda showing the different districts</vt:lpstr>
      <vt:lpstr>PowerPoint Presentation</vt:lpstr>
      <vt:lpstr>Activity : Locating Uganda on the map of East Africa</vt:lpstr>
      <vt:lpstr>PowerPoint Presentation</vt:lpstr>
      <vt:lpstr>Introduction</vt:lpstr>
      <vt:lpstr>PowerPoint Presentation</vt:lpstr>
      <vt:lpstr>Lesson 2: Uganda’s neighbours  At the end of this activity you will be able to:  i) locate countries that share boundaries with Uganda.  ii) identify compass directions of Uganda’s neighbours.</vt:lpstr>
      <vt:lpstr>Materials you need: - pencils - a notebook - a pen</vt:lpstr>
      <vt:lpstr>PowerPoint Presentation</vt:lpstr>
      <vt:lpstr>PowerPoint Presentation</vt:lpstr>
      <vt:lpstr>PowerPoint Presentation</vt:lpstr>
      <vt:lpstr>Lesson 3: Elements of a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Location of Uganda</dc:title>
  <dc:creator>256</dc:creator>
  <cp:lastModifiedBy>256</cp:lastModifiedBy>
  <cp:revision>50</cp:revision>
  <dcterms:created xsi:type="dcterms:W3CDTF">2020-05-23T12:53:19Z</dcterms:created>
  <dcterms:modified xsi:type="dcterms:W3CDTF">2020-05-23T20:05:41Z</dcterms:modified>
</cp:coreProperties>
</file>