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7FEF9BBA-5E15-445F-B2D5-049FE41C45CE}" type="datetimeFigureOut">
              <a:rPr lang="en-US" smtClean="0"/>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CC9F8-EB45-46F3-AC26-32FB34D42D9D}" type="slidenum">
              <a:rPr lang="en-US" smtClean="0"/>
              <a:t>‹#›</a:t>
            </a:fld>
            <a:endParaRPr lang="en-US"/>
          </a:p>
        </p:txBody>
      </p:sp>
    </p:spTree>
    <p:extLst>
      <p:ext uri="{BB962C8B-B14F-4D97-AF65-F5344CB8AC3E}">
        <p14:creationId xmlns:p14="http://schemas.microsoft.com/office/powerpoint/2010/main" val="4108521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7FEF9BBA-5E15-445F-B2D5-049FE41C45CE}" type="datetimeFigureOut">
              <a:rPr lang="en-US" smtClean="0"/>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CC9F8-EB45-46F3-AC26-32FB34D42D9D}" type="slidenum">
              <a:rPr lang="en-US" smtClean="0"/>
              <a:t>‹#›</a:t>
            </a:fld>
            <a:endParaRPr lang="en-US"/>
          </a:p>
        </p:txBody>
      </p:sp>
    </p:spTree>
    <p:extLst>
      <p:ext uri="{BB962C8B-B14F-4D97-AF65-F5344CB8AC3E}">
        <p14:creationId xmlns:p14="http://schemas.microsoft.com/office/powerpoint/2010/main" val="736077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7FEF9BBA-5E15-445F-B2D5-049FE41C45CE}" type="datetimeFigureOut">
              <a:rPr lang="en-US" smtClean="0"/>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CC9F8-EB45-46F3-AC26-32FB34D42D9D}" type="slidenum">
              <a:rPr lang="en-US" smtClean="0"/>
              <a:t>‹#›</a:t>
            </a:fld>
            <a:endParaRPr lang="en-US"/>
          </a:p>
        </p:txBody>
      </p:sp>
    </p:spTree>
    <p:extLst>
      <p:ext uri="{BB962C8B-B14F-4D97-AF65-F5344CB8AC3E}">
        <p14:creationId xmlns:p14="http://schemas.microsoft.com/office/powerpoint/2010/main" val="1773397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7FEF9BBA-5E15-445F-B2D5-049FE41C45CE}" type="datetimeFigureOut">
              <a:rPr lang="en-US" smtClean="0"/>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CC9F8-EB45-46F3-AC26-32FB34D42D9D}" type="slidenum">
              <a:rPr lang="en-US" smtClean="0"/>
              <a:t>‹#›</a:t>
            </a:fld>
            <a:endParaRPr lang="en-US"/>
          </a:p>
        </p:txBody>
      </p:sp>
    </p:spTree>
    <p:extLst>
      <p:ext uri="{BB962C8B-B14F-4D97-AF65-F5344CB8AC3E}">
        <p14:creationId xmlns:p14="http://schemas.microsoft.com/office/powerpoint/2010/main" val="3158422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EF9BBA-5E15-445F-B2D5-049FE41C45CE}" type="datetimeFigureOut">
              <a:rPr lang="en-US" smtClean="0"/>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CC9F8-EB45-46F3-AC26-32FB34D42D9D}" type="slidenum">
              <a:rPr lang="en-US" smtClean="0"/>
              <a:t>‹#›</a:t>
            </a:fld>
            <a:endParaRPr lang="en-US"/>
          </a:p>
        </p:txBody>
      </p:sp>
    </p:spTree>
    <p:extLst>
      <p:ext uri="{BB962C8B-B14F-4D97-AF65-F5344CB8AC3E}">
        <p14:creationId xmlns:p14="http://schemas.microsoft.com/office/powerpoint/2010/main" val="2791229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7FEF9BBA-5E15-445F-B2D5-049FE41C45CE}" type="datetimeFigureOut">
              <a:rPr lang="en-US" smtClean="0"/>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6CC9F8-EB45-46F3-AC26-32FB34D42D9D}" type="slidenum">
              <a:rPr lang="en-US" smtClean="0"/>
              <a:t>‹#›</a:t>
            </a:fld>
            <a:endParaRPr lang="en-US"/>
          </a:p>
        </p:txBody>
      </p:sp>
    </p:spTree>
    <p:extLst>
      <p:ext uri="{BB962C8B-B14F-4D97-AF65-F5344CB8AC3E}">
        <p14:creationId xmlns:p14="http://schemas.microsoft.com/office/powerpoint/2010/main" val="1602512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7FEF9BBA-5E15-445F-B2D5-049FE41C45CE}" type="datetimeFigureOut">
              <a:rPr lang="en-US" smtClean="0"/>
              <a:t>5/26/2020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6CC9F8-EB45-46F3-AC26-32FB34D42D9D}" type="slidenum">
              <a:rPr lang="en-US" smtClean="0"/>
              <a:t>‹#›</a:t>
            </a:fld>
            <a:endParaRPr lang="en-US"/>
          </a:p>
        </p:txBody>
      </p:sp>
    </p:spTree>
    <p:extLst>
      <p:ext uri="{BB962C8B-B14F-4D97-AF65-F5344CB8AC3E}">
        <p14:creationId xmlns:p14="http://schemas.microsoft.com/office/powerpoint/2010/main" val="2402228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7FEF9BBA-5E15-445F-B2D5-049FE41C45CE}" type="datetimeFigureOut">
              <a:rPr lang="en-US" smtClean="0"/>
              <a:t>5/26/2020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6CC9F8-EB45-46F3-AC26-32FB34D42D9D}" type="slidenum">
              <a:rPr lang="en-US" smtClean="0"/>
              <a:t>‹#›</a:t>
            </a:fld>
            <a:endParaRPr lang="en-US"/>
          </a:p>
        </p:txBody>
      </p:sp>
    </p:spTree>
    <p:extLst>
      <p:ext uri="{BB962C8B-B14F-4D97-AF65-F5344CB8AC3E}">
        <p14:creationId xmlns:p14="http://schemas.microsoft.com/office/powerpoint/2010/main" val="3806203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EF9BBA-5E15-445F-B2D5-049FE41C45CE}" type="datetimeFigureOut">
              <a:rPr lang="en-US" smtClean="0"/>
              <a:t>5/26/2020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6CC9F8-EB45-46F3-AC26-32FB34D42D9D}" type="slidenum">
              <a:rPr lang="en-US" smtClean="0"/>
              <a:t>‹#›</a:t>
            </a:fld>
            <a:endParaRPr lang="en-US"/>
          </a:p>
        </p:txBody>
      </p:sp>
    </p:spTree>
    <p:extLst>
      <p:ext uri="{BB962C8B-B14F-4D97-AF65-F5344CB8AC3E}">
        <p14:creationId xmlns:p14="http://schemas.microsoft.com/office/powerpoint/2010/main" val="1291343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FEF9BBA-5E15-445F-B2D5-049FE41C45CE}" type="datetimeFigureOut">
              <a:rPr lang="en-US" smtClean="0"/>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6CC9F8-EB45-46F3-AC26-32FB34D42D9D}" type="slidenum">
              <a:rPr lang="en-US" smtClean="0"/>
              <a:t>‹#›</a:t>
            </a:fld>
            <a:endParaRPr lang="en-US"/>
          </a:p>
        </p:txBody>
      </p:sp>
    </p:spTree>
    <p:extLst>
      <p:ext uri="{BB962C8B-B14F-4D97-AF65-F5344CB8AC3E}">
        <p14:creationId xmlns:p14="http://schemas.microsoft.com/office/powerpoint/2010/main" val="2965980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FEF9BBA-5E15-445F-B2D5-049FE41C45CE}" type="datetimeFigureOut">
              <a:rPr lang="en-US" smtClean="0"/>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6CC9F8-EB45-46F3-AC26-32FB34D42D9D}" type="slidenum">
              <a:rPr lang="en-US" smtClean="0"/>
              <a:t>‹#›</a:t>
            </a:fld>
            <a:endParaRPr lang="en-US"/>
          </a:p>
        </p:txBody>
      </p:sp>
    </p:spTree>
    <p:extLst>
      <p:ext uri="{BB962C8B-B14F-4D97-AF65-F5344CB8AC3E}">
        <p14:creationId xmlns:p14="http://schemas.microsoft.com/office/powerpoint/2010/main" val="1745402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EF9BBA-5E15-445F-B2D5-049FE41C45CE}" type="datetimeFigureOut">
              <a:rPr lang="en-US" smtClean="0"/>
              <a:t>5/26/2020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6CC9F8-EB45-46F3-AC26-32FB34D42D9D}" type="slidenum">
              <a:rPr lang="en-US" smtClean="0"/>
              <a:t>‹#›</a:t>
            </a:fld>
            <a:endParaRPr lang="en-US"/>
          </a:p>
        </p:txBody>
      </p:sp>
    </p:spTree>
    <p:extLst>
      <p:ext uri="{BB962C8B-B14F-4D97-AF65-F5344CB8AC3E}">
        <p14:creationId xmlns:p14="http://schemas.microsoft.com/office/powerpoint/2010/main" val="3163320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FF0000"/>
                </a:solidFill>
                <a:effectLst>
                  <a:outerShdw blurRad="38100" dist="38100" dir="2700000" algn="tl">
                    <a:srgbClr val="000000">
                      <a:alpha val="43137"/>
                    </a:srgbClr>
                  </a:outerShdw>
                </a:effectLst>
              </a:rPr>
              <a:t>THEME: SETS</a:t>
            </a:r>
            <a:endParaRPr lang="en-US" u="sng"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en-US" sz="3600" b="1" dirty="0">
                <a:solidFill>
                  <a:srgbClr val="00B050"/>
                </a:solidFill>
              </a:rPr>
              <a:t>Directions and tips/ instructions</a:t>
            </a:r>
          </a:p>
          <a:p>
            <a:pPr marL="0" indent="0">
              <a:buNone/>
            </a:pPr>
            <a:r>
              <a:rPr lang="en-US" dirty="0"/>
              <a:t>• There is a lesson for each day. Try to complete all the activities in order. Remember that some activities may take you more than one hour to complete.</a:t>
            </a:r>
          </a:p>
          <a:p>
            <a:pPr marL="0" indent="0">
              <a:buNone/>
            </a:pPr>
            <a:r>
              <a:rPr lang="en-US" dirty="0"/>
              <a:t>• Read the instructions carefully before completing each activity.</a:t>
            </a:r>
          </a:p>
          <a:p>
            <a:pPr marL="0" indent="0">
              <a:buNone/>
            </a:pPr>
            <a:r>
              <a:rPr lang="en-US" dirty="0"/>
              <a:t>• Ask an adult to help you where you find difficulties when doing the activity.</a:t>
            </a:r>
          </a:p>
        </p:txBody>
      </p:sp>
    </p:spTree>
    <p:extLst>
      <p:ext uri="{BB962C8B-B14F-4D97-AF65-F5344CB8AC3E}">
        <p14:creationId xmlns:p14="http://schemas.microsoft.com/office/powerpoint/2010/main" val="3740733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FF0000"/>
                </a:solidFill>
                <a:effectLst>
                  <a:outerShdw blurRad="38100" dist="38100" dir="2700000" algn="tl">
                    <a:srgbClr val="000000">
                      <a:alpha val="43137"/>
                    </a:srgbClr>
                  </a:outerShdw>
                </a:effectLst>
              </a:rPr>
              <a:t>Lesson 2: Empty sets</a:t>
            </a:r>
          </a:p>
        </p:txBody>
      </p:sp>
      <p:sp>
        <p:nvSpPr>
          <p:cNvPr id="3" name="Content Placeholder 2"/>
          <p:cNvSpPr>
            <a:spLocks noGrp="1"/>
          </p:cNvSpPr>
          <p:nvPr>
            <p:ph idx="1"/>
          </p:nvPr>
        </p:nvSpPr>
        <p:spPr/>
        <p:txBody>
          <a:bodyPr/>
          <a:lstStyle/>
          <a:p>
            <a:pPr marL="0" indent="0">
              <a:buNone/>
            </a:pPr>
            <a:r>
              <a:rPr lang="en-US" sz="3600" b="1" dirty="0">
                <a:solidFill>
                  <a:srgbClr val="00B050"/>
                </a:solidFill>
              </a:rPr>
              <a:t>You will:</a:t>
            </a:r>
          </a:p>
          <a:p>
            <a:pPr marL="0" indent="0">
              <a:buNone/>
            </a:pPr>
            <a:r>
              <a:rPr lang="en-US" dirty="0"/>
              <a:t>• Form and describe Empty sets</a:t>
            </a:r>
          </a:p>
          <a:p>
            <a:pPr marL="0" indent="0">
              <a:buNone/>
            </a:pPr>
            <a:r>
              <a:rPr lang="en-US" dirty="0"/>
              <a:t>• Observe and name empty sets</a:t>
            </a:r>
          </a:p>
        </p:txBody>
      </p:sp>
    </p:spTree>
    <p:extLst>
      <p:ext uri="{BB962C8B-B14F-4D97-AF65-F5344CB8AC3E}">
        <p14:creationId xmlns:p14="http://schemas.microsoft.com/office/powerpoint/2010/main" val="1925982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00B050"/>
                </a:solidFill>
                <a:effectLst>
                  <a:outerShdw blurRad="38100" dist="38100" dir="2700000" algn="tl">
                    <a:srgbClr val="000000">
                      <a:alpha val="43137"/>
                    </a:srgbClr>
                  </a:outerShdw>
                </a:effectLst>
              </a:rPr>
              <a:t>You will need:</a:t>
            </a:r>
            <a:endParaRPr lang="en-US" u="sng"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dirty="0"/>
              <a:t>• Fruits</a:t>
            </a:r>
          </a:p>
          <a:p>
            <a:pPr marL="0" indent="0">
              <a:buNone/>
            </a:pPr>
            <a:r>
              <a:rPr lang="en-US" dirty="0"/>
              <a:t>• Seeds</a:t>
            </a:r>
          </a:p>
          <a:p>
            <a:pPr marL="0" indent="0">
              <a:buNone/>
            </a:pPr>
            <a:r>
              <a:rPr lang="en-US" dirty="0"/>
              <a:t>• Crayons, pencils</a:t>
            </a:r>
          </a:p>
          <a:p>
            <a:pPr marL="0" indent="0">
              <a:buNone/>
            </a:pPr>
            <a:r>
              <a:rPr lang="en-US" dirty="0"/>
              <a:t>• Empty boxes, sacks, tins</a:t>
            </a:r>
          </a:p>
        </p:txBody>
      </p:sp>
    </p:spTree>
    <p:extLst>
      <p:ext uri="{BB962C8B-B14F-4D97-AF65-F5344CB8AC3E}">
        <p14:creationId xmlns:p14="http://schemas.microsoft.com/office/powerpoint/2010/main" val="1249372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00B050"/>
                </a:solidFill>
                <a:effectLst>
                  <a:outerShdw blurRad="38100" dist="38100" dir="2700000" algn="tl">
                    <a:srgbClr val="000000">
                      <a:alpha val="43137"/>
                    </a:srgbClr>
                  </a:outerShdw>
                </a:effectLst>
              </a:rPr>
              <a:t>Introduction</a:t>
            </a:r>
            <a:endParaRPr lang="en-US" u="sng"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0677" y="1825624"/>
            <a:ext cx="11213123" cy="4870597"/>
          </a:xfrm>
        </p:spPr>
        <p:txBody>
          <a:bodyPr/>
          <a:lstStyle/>
          <a:p>
            <a:pPr marL="0" indent="0">
              <a:buNone/>
            </a:pPr>
            <a:r>
              <a:rPr lang="en-US" dirty="0"/>
              <a:t>A set is a collection of well-defined objects/ things. Each of the things found in a set is called a member or an element. In this lesson you will learn about empty sets. You can use empty sets to describe things which are missing or those that do not exist. You will use the mathematical symbols {} or to describe the empty sets.</a:t>
            </a:r>
          </a:p>
        </p:txBody>
      </p:sp>
    </p:spTree>
    <p:extLst>
      <p:ext uri="{BB962C8B-B14F-4D97-AF65-F5344CB8AC3E}">
        <p14:creationId xmlns:p14="http://schemas.microsoft.com/office/powerpoint/2010/main" val="3435633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00B050"/>
                </a:solidFill>
                <a:effectLst>
                  <a:outerShdw blurRad="38100" dist="38100" dir="2700000" algn="tl">
                    <a:srgbClr val="000000">
                      <a:alpha val="43137"/>
                    </a:srgbClr>
                  </a:outerShdw>
                </a:effectLst>
              </a:rPr>
              <a:t>Procedure</a:t>
            </a:r>
            <a:endParaRPr lang="en-US" u="sng"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en-US" sz="3600" b="1" u="sng" dirty="0">
                <a:solidFill>
                  <a:schemeClr val="accent2">
                    <a:lumMod val="50000"/>
                  </a:schemeClr>
                </a:solidFill>
                <a:effectLst>
                  <a:outerShdw blurRad="38100" dist="38100" dir="2700000" algn="tl">
                    <a:srgbClr val="000000">
                      <a:alpha val="43137"/>
                    </a:srgbClr>
                  </a:outerShdw>
                </a:effectLst>
              </a:rPr>
              <a:t>Step 1:</a:t>
            </a:r>
          </a:p>
          <a:p>
            <a:pPr marL="514350" indent="-514350">
              <a:buAutoNum type="alphaLcPeriod"/>
            </a:pPr>
            <a:r>
              <a:rPr lang="en-US" dirty="0"/>
              <a:t>Get two empty boxes or tins.</a:t>
            </a:r>
          </a:p>
          <a:p>
            <a:pPr marL="514350" indent="-514350">
              <a:buAutoNum type="alphaLcPeriod"/>
            </a:pPr>
            <a:r>
              <a:rPr lang="en-US" dirty="0"/>
              <a:t>Put some things in one box or tin.</a:t>
            </a:r>
          </a:p>
          <a:p>
            <a:pPr marL="514350" indent="-514350">
              <a:buAutoNum type="alphaLcPeriod"/>
            </a:pPr>
            <a:r>
              <a:rPr lang="en-US" dirty="0"/>
              <a:t>Describe the boxes or tins. One box is empty and the other has some content.</a:t>
            </a:r>
          </a:p>
          <a:p>
            <a:pPr marL="514350" indent="-514350">
              <a:buAutoNum type="alphaLcPeriod"/>
            </a:pPr>
            <a:r>
              <a:rPr lang="en-US" dirty="0"/>
              <a:t>Note that the box without anything is the Empty set.</a:t>
            </a:r>
          </a:p>
        </p:txBody>
      </p:sp>
    </p:spTree>
    <p:extLst>
      <p:ext uri="{BB962C8B-B14F-4D97-AF65-F5344CB8AC3E}">
        <p14:creationId xmlns:p14="http://schemas.microsoft.com/office/powerpoint/2010/main" val="36308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a:solidFill>
                  <a:schemeClr val="accent2">
                    <a:lumMod val="50000"/>
                  </a:schemeClr>
                </a:solidFill>
                <a:effectLst>
                  <a:outerShdw blurRad="38100" dist="38100" dir="2700000" algn="tl">
                    <a:srgbClr val="000000">
                      <a:alpha val="43137"/>
                    </a:srgbClr>
                  </a:outerShdw>
                </a:effectLst>
              </a:rPr>
              <a:t>Step 2:</a:t>
            </a:r>
            <a:endParaRPr lang="en-US" sz="3600" u="sng"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11591" y="1319188"/>
            <a:ext cx="10515600" cy="4351338"/>
          </a:xfrm>
        </p:spPr>
        <p:txBody>
          <a:bodyPr>
            <a:normAutofit/>
          </a:bodyPr>
          <a:lstStyle/>
          <a:p>
            <a:pPr marL="0" indent="0">
              <a:buNone/>
            </a:pPr>
            <a:r>
              <a:rPr lang="en-US" dirty="0"/>
              <a:t>Study this example</a:t>
            </a:r>
          </a:p>
          <a:p>
            <a:pPr marL="0" indent="0">
              <a:buNone/>
            </a:pPr>
            <a:r>
              <a:rPr lang="en-US" dirty="0"/>
              <a:t>Set W= {} this is an empty set. It has no members.</a:t>
            </a:r>
          </a:p>
          <a:p>
            <a:pPr marL="0" indent="0">
              <a:buNone/>
            </a:pPr>
            <a:r>
              <a:rPr lang="en-US" dirty="0"/>
              <a:t>Set X = {pink, red, black, yellow, green}. This is not an empty set because it has members.</a:t>
            </a:r>
          </a:p>
          <a:p>
            <a:pPr marL="0" indent="0">
              <a:buNone/>
            </a:pPr>
            <a:r>
              <a:rPr lang="en-US" dirty="0"/>
              <a:t>Empty sets are sets without members.</a:t>
            </a:r>
          </a:p>
          <a:p>
            <a:pPr marL="514350" indent="-514350">
              <a:buAutoNum type="alphaLcPeriod"/>
            </a:pPr>
            <a:r>
              <a:rPr lang="en-US" dirty="0"/>
              <a:t>Practice making empty sets and describe them.</a:t>
            </a:r>
          </a:p>
          <a:p>
            <a:pPr marL="514350" indent="-514350">
              <a:buAutoNum type="alphaLcPeriod"/>
            </a:pPr>
            <a:r>
              <a:rPr lang="en-US" dirty="0"/>
              <a:t>Work with a friend.</a:t>
            </a:r>
          </a:p>
        </p:txBody>
      </p:sp>
    </p:spTree>
    <p:extLst>
      <p:ext uri="{BB962C8B-B14F-4D97-AF65-F5344CB8AC3E}">
        <p14:creationId xmlns:p14="http://schemas.microsoft.com/office/powerpoint/2010/main" val="4244112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lumMod val="50000"/>
                  </a:schemeClr>
                </a:solidFill>
                <a:effectLst>
                  <a:outerShdw blurRad="38100" dist="38100" dir="2700000" algn="tl">
                    <a:srgbClr val="000000">
                      <a:alpha val="43137"/>
                    </a:srgbClr>
                  </a:outerShdw>
                </a:effectLst>
              </a:rPr>
              <a:t>Step 3:</a:t>
            </a:r>
            <a:endParaRPr lang="en-US"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dirty="0"/>
              <a:t>Get your pen and a book and write against each set Empty set or not empty set.</a:t>
            </a:r>
          </a:p>
        </p:txBody>
      </p:sp>
    </p:spTree>
    <p:extLst>
      <p:ext uri="{BB962C8B-B14F-4D97-AF65-F5344CB8AC3E}">
        <p14:creationId xmlns:p14="http://schemas.microsoft.com/office/powerpoint/2010/main" val="4654569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50"/>
                </a:solidFill>
                <a:effectLst>
                  <a:outerShdw blurRad="38100" dist="38100" dir="2700000" algn="tl">
                    <a:srgbClr val="000000">
                      <a:alpha val="43137"/>
                    </a:srgbClr>
                  </a:outerShdw>
                </a:effectLst>
              </a:rPr>
              <a:t>Exercise</a:t>
            </a:r>
            <a:endParaRPr lang="en-US"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04203" y="1417661"/>
            <a:ext cx="10515600" cy="4351338"/>
          </a:xfrm>
        </p:spPr>
        <p:txBody>
          <a:bodyPr>
            <a:normAutofit fontScale="92500" lnSpcReduction="10000"/>
          </a:bodyPr>
          <a:lstStyle/>
          <a:p>
            <a:pPr marL="514350" indent="-514350">
              <a:buAutoNum type="arabicPeriod"/>
            </a:pPr>
            <a:r>
              <a:rPr lang="da-DK" dirty="0"/>
              <a:t>Set Q ={2, 4, 6, 8, 10, 12, 14}</a:t>
            </a:r>
          </a:p>
          <a:p>
            <a:pPr marL="514350" indent="-514350">
              <a:buAutoNum type="arabicPeriod"/>
            </a:pPr>
            <a:r>
              <a:rPr lang="en-US" dirty="0"/>
              <a:t>Set M = {a, b, c, d, e, f, g}</a:t>
            </a:r>
          </a:p>
          <a:p>
            <a:pPr marL="514350" indent="-514350">
              <a:buAutoNum type="arabicPeriod"/>
            </a:pPr>
            <a:r>
              <a:rPr lang="en-US" dirty="0"/>
              <a:t>Set X = {monkey, leopard, tiger}</a:t>
            </a:r>
          </a:p>
          <a:p>
            <a:pPr marL="514350" indent="-514350">
              <a:buAutoNum type="arabicPeriod"/>
            </a:pPr>
            <a:r>
              <a:rPr lang="en-US" dirty="0"/>
              <a:t>Set Y = {rice, millet}</a:t>
            </a:r>
          </a:p>
          <a:p>
            <a:pPr marL="0" indent="0">
              <a:buNone/>
            </a:pPr>
            <a:r>
              <a:rPr lang="en-US" dirty="0"/>
              <a:t>Set J= {Math, Science, English, Art}</a:t>
            </a:r>
          </a:p>
          <a:p>
            <a:pPr marL="0" indent="0">
              <a:buNone/>
            </a:pPr>
            <a:r>
              <a:rPr lang="en-US" dirty="0"/>
              <a:t>Set K={Art, English, Science, Math}</a:t>
            </a:r>
          </a:p>
          <a:p>
            <a:pPr marL="0" indent="0">
              <a:buNone/>
            </a:pPr>
            <a:r>
              <a:rPr lang="en-US" dirty="0"/>
              <a:t>The members in Set J are the same as those in set K. Therefore Set J and Set K are Equal sets.</a:t>
            </a:r>
          </a:p>
          <a:p>
            <a:pPr marL="514350" indent="-514350">
              <a:buAutoNum type="alphaLcPeriod"/>
            </a:pPr>
            <a:r>
              <a:rPr lang="en-US" dirty="0"/>
              <a:t>Write the sets in your note book</a:t>
            </a:r>
          </a:p>
          <a:p>
            <a:pPr marL="514350" indent="-514350">
              <a:buAutoNum type="alphaLcPeriod"/>
            </a:pPr>
            <a:r>
              <a:rPr lang="en-US" dirty="0"/>
              <a:t>Write the number of members in each set.</a:t>
            </a:r>
          </a:p>
        </p:txBody>
      </p:sp>
    </p:spTree>
    <p:extLst>
      <p:ext uri="{BB962C8B-B14F-4D97-AF65-F5344CB8AC3E}">
        <p14:creationId xmlns:p14="http://schemas.microsoft.com/office/powerpoint/2010/main" val="3678542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00B050"/>
                </a:solidFill>
                <a:effectLst>
                  <a:outerShdw blurRad="38100" dist="38100" dir="2700000" algn="tl">
                    <a:srgbClr val="000000">
                      <a:alpha val="43137"/>
                    </a:srgbClr>
                  </a:outerShdw>
                </a:effectLst>
              </a:rPr>
              <a:t>Step 3</a:t>
            </a:r>
            <a:r>
              <a:rPr lang="en-US" u="sng" dirty="0">
                <a:solidFill>
                  <a:srgbClr val="00B050"/>
                </a:solidFill>
                <a:effectLst>
                  <a:outerShdw blurRad="38100" dist="38100" dir="2700000" algn="tl">
                    <a:srgbClr val="000000">
                      <a:alpha val="43137"/>
                    </a:srgbClr>
                  </a:outerShdw>
                </a:effectLst>
              </a:rPr>
              <a:t>;</a:t>
            </a:r>
          </a:p>
        </p:txBody>
      </p:sp>
      <p:sp>
        <p:nvSpPr>
          <p:cNvPr id="3" name="Content Placeholder 2"/>
          <p:cNvSpPr>
            <a:spLocks noGrp="1"/>
          </p:cNvSpPr>
          <p:nvPr>
            <p:ph idx="1"/>
          </p:nvPr>
        </p:nvSpPr>
        <p:spPr/>
        <p:txBody>
          <a:bodyPr/>
          <a:lstStyle/>
          <a:p>
            <a:pPr marL="0" indent="0">
              <a:buNone/>
            </a:pPr>
            <a:r>
              <a:rPr lang="en-US" dirty="0"/>
              <a:t>Practice making and drawing equal sets.</a:t>
            </a:r>
          </a:p>
        </p:txBody>
      </p:sp>
    </p:spTree>
    <p:extLst>
      <p:ext uri="{BB962C8B-B14F-4D97-AF65-F5344CB8AC3E}">
        <p14:creationId xmlns:p14="http://schemas.microsoft.com/office/powerpoint/2010/main" val="716774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7749"/>
          </a:xfrm>
        </p:spPr>
        <p:txBody>
          <a:bodyPr>
            <a:normAutofit fontScale="90000"/>
          </a:bodyPr>
          <a:lstStyle/>
          <a:p>
            <a:r>
              <a:rPr lang="en-US" b="1" dirty="0">
                <a:solidFill>
                  <a:srgbClr val="00B050"/>
                </a:solidFill>
              </a:rPr>
              <a:t>Exercise</a:t>
            </a:r>
            <a:endParaRPr lang="en-US" dirty="0">
              <a:solidFill>
                <a:srgbClr val="00B050"/>
              </a:solidFill>
            </a:endParaRPr>
          </a:p>
        </p:txBody>
      </p:sp>
      <p:sp>
        <p:nvSpPr>
          <p:cNvPr id="3" name="Content Placeholder 2"/>
          <p:cNvSpPr>
            <a:spLocks noGrp="1"/>
          </p:cNvSpPr>
          <p:nvPr>
            <p:ph idx="1"/>
          </p:nvPr>
        </p:nvSpPr>
        <p:spPr>
          <a:xfrm>
            <a:off x="747932" y="1012874"/>
            <a:ext cx="11444068" cy="5845126"/>
          </a:xfrm>
        </p:spPr>
        <p:txBody>
          <a:bodyPr>
            <a:normAutofit/>
          </a:bodyPr>
          <a:lstStyle/>
          <a:p>
            <a:pPr marL="0" indent="0">
              <a:buNone/>
            </a:pPr>
            <a:r>
              <a:rPr lang="en-US" dirty="0"/>
              <a:t>Now get your pen and write equal or not equal for each pair of sets</a:t>
            </a:r>
          </a:p>
          <a:p>
            <a:pPr marL="514350" indent="-514350">
              <a:buAutoNum type="arabicPeriod"/>
            </a:pPr>
            <a:r>
              <a:rPr lang="en-US" dirty="0"/>
              <a:t>M= {cow, goat, sheep } </a:t>
            </a:r>
          </a:p>
          <a:p>
            <a:pPr marL="0" indent="0">
              <a:buNone/>
            </a:pPr>
            <a:r>
              <a:rPr lang="en-US" dirty="0"/>
              <a:t>       N={goat, cow, sheep} __________________</a:t>
            </a:r>
          </a:p>
          <a:p>
            <a:pPr marL="0" indent="0">
              <a:buNone/>
            </a:pPr>
            <a:r>
              <a:rPr lang="en-US" dirty="0"/>
              <a:t>2.   X= {1,4,9,16,25} Y={1,2,3, 4, 5} __________________</a:t>
            </a:r>
          </a:p>
          <a:p>
            <a:pPr marL="514350" indent="-514350">
              <a:buAutoNum type="arabicPeriod" startAt="3"/>
            </a:pPr>
            <a:r>
              <a:rPr lang="en-US" dirty="0"/>
              <a:t>V= {school, hospital, church} </a:t>
            </a:r>
          </a:p>
          <a:p>
            <a:pPr marL="0" indent="0">
              <a:buNone/>
            </a:pPr>
            <a:r>
              <a:rPr lang="en-US" dirty="0"/>
              <a:t>      W={ hospital, school, church __________________</a:t>
            </a:r>
          </a:p>
          <a:p>
            <a:pPr marL="514350" indent="-514350">
              <a:buAutoNum type="arabicPeriod" startAt="4"/>
            </a:pPr>
            <a:r>
              <a:rPr lang="en-US" dirty="0"/>
              <a:t>S= {pen, pencil} </a:t>
            </a:r>
          </a:p>
          <a:p>
            <a:pPr marL="0" indent="0">
              <a:buNone/>
            </a:pPr>
            <a:r>
              <a:rPr lang="en-US" dirty="0"/>
              <a:t>      T={pen, pencil, crayon} _________________</a:t>
            </a:r>
          </a:p>
        </p:txBody>
      </p:sp>
    </p:spTree>
    <p:extLst>
      <p:ext uri="{BB962C8B-B14F-4D97-AF65-F5344CB8AC3E}">
        <p14:creationId xmlns:p14="http://schemas.microsoft.com/office/powerpoint/2010/main" val="1828175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696" y="334449"/>
            <a:ext cx="10515600" cy="6305501"/>
          </a:xfrm>
        </p:spPr>
        <p:txBody>
          <a:bodyPr>
            <a:normAutofit/>
          </a:bodyPr>
          <a:lstStyle/>
          <a:p>
            <a:pPr marL="0" indent="0">
              <a:buNone/>
            </a:pPr>
            <a:r>
              <a:rPr lang="fi-FI" dirty="0"/>
              <a:t>5.    Q={Arua, Jinja, Kampala, Soroti</a:t>
            </a:r>
          </a:p>
          <a:p>
            <a:pPr marL="0" indent="0">
              <a:buNone/>
            </a:pPr>
            <a:r>
              <a:rPr lang="fi-FI" dirty="0"/>
              <a:t>        P={Jinja, Soroti, Arua, Kampala} </a:t>
            </a:r>
            <a:r>
              <a:rPr lang="en-US" dirty="0"/>
              <a:t> __________________</a:t>
            </a:r>
          </a:p>
          <a:p>
            <a:pPr marL="514350" indent="-514350">
              <a:buAutoNum type="arabicPeriod" startAt="6"/>
            </a:pPr>
            <a:r>
              <a:rPr lang="pt-BR" dirty="0"/>
              <a:t>D={a,e,i,o,u} </a:t>
            </a:r>
          </a:p>
          <a:p>
            <a:pPr marL="0" indent="0">
              <a:buNone/>
            </a:pPr>
            <a:r>
              <a:rPr lang="pt-BR" dirty="0"/>
              <a:t>       F={a,b,c,d,e}  </a:t>
            </a:r>
            <a:r>
              <a:rPr lang="en-US" dirty="0"/>
              <a:t>__________________</a:t>
            </a:r>
          </a:p>
          <a:p>
            <a:pPr marL="0" indent="0">
              <a:buNone/>
            </a:pPr>
            <a:r>
              <a:rPr lang="en-US" dirty="0"/>
              <a:t>7.    A={square, triangle, circle, rectangle}</a:t>
            </a:r>
          </a:p>
          <a:p>
            <a:pPr marL="0" indent="0">
              <a:buNone/>
            </a:pPr>
            <a:r>
              <a:rPr lang="en-US" dirty="0"/>
              <a:t>       B={ rectangle , triangle, square, circle} __________________</a:t>
            </a:r>
          </a:p>
          <a:p>
            <a:pPr marL="514350" indent="-514350">
              <a:buAutoNum type="arabicPeriod" startAt="8"/>
            </a:pPr>
            <a:r>
              <a:rPr lang="en-US" dirty="0"/>
              <a:t>E= {1, 3,6, 10, 15}</a:t>
            </a:r>
          </a:p>
          <a:p>
            <a:pPr marL="0" indent="0">
              <a:buNone/>
            </a:pPr>
            <a:r>
              <a:rPr lang="en-US" dirty="0"/>
              <a:t>       F={10, 15,1, 3,6} __________________</a:t>
            </a:r>
          </a:p>
          <a:p>
            <a:pPr marL="514350" indent="-514350">
              <a:buAutoNum type="arabicPeriod" startAt="9"/>
            </a:pPr>
            <a:r>
              <a:rPr lang="en-US" dirty="0"/>
              <a:t>K={8, 16, 24, 32, 40, 48}</a:t>
            </a:r>
          </a:p>
          <a:p>
            <a:pPr marL="0" indent="0">
              <a:buNone/>
            </a:pPr>
            <a:r>
              <a:rPr lang="en-US" dirty="0"/>
              <a:t>       L={24, 32, 40, 48, 8, 16 } __________________</a:t>
            </a:r>
          </a:p>
          <a:p>
            <a:pPr marL="0" indent="0">
              <a:buNone/>
            </a:pPr>
            <a:r>
              <a:rPr lang="en-US" dirty="0"/>
              <a:t>10. G={camel, donkey, horse}</a:t>
            </a:r>
          </a:p>
          <a:p>
            <a:pPr marL="0" indent="0">
              <a:buNone/>
            </a:pPr>
            <a:r>
              <a:rPr lang="en-US" dirty="0"/>
              <a:t>       H={camel, horse, cow, donkey} __________________</a:t>
            </a:r>
          </a:p>
        </p:txBody>
      </p:sp>
    </p:spTree>
    <p:extLst>
      <p:ext uri="{BB962C8B-B14F-4D97-AF65-F5344CB8AC3E}">
        <p14:creationId xmlns:p14="http://schemas.microsoft.com/office/powerpoint/2010/main" val="669376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effectLst>
                  <a:outerShdw blurRad="38100" dist="38100" dir="2700000" algn="tl">
                    <a:srgbClr val="000000">
                      <a:alpha val="43137"/>
                    </a:srgbClr>
                  </a:outerShdw>
                </a:effectLst>
              </a:rPr>
              <a:t>Topic: Set concepts</a:t>
            </a:r>
            <a:br>
              <a:rPr lang="en-US" b="1" dirty="0">
                <a:solidFill>
                  <a:srgbClr val="FF0000"/>
                </a:solidFill>
                <a:effectLst>
                  <a:outerShdw blurRad="38100" dist="38100" dir="2700000" algn="tl">
                    <a:srgbClr val="000000">
                      <a:alpha val="43137"/>
                    </a:srgbClr>
                  </a:outerShdw>
                </a:effectLst>
              </a:rPr>
            </a:br>
            <a:r>
              <a:rPr lang="en-US" b="1" dirty="0">
                <a:solidFill>
                  <a:srgbClr val="FF0000"/>
                </a:solidFill>
                <a:effectLst>
                  <a:outerShdw blurRad="38100" dist="38100" dir="2700000" algn="tl">
                    <a:srgbClr val="000000">
                      <a:alpha val="43137"/>
                    </a:srgbClr>
                  </a:outerShdw>
                </a:effectLst>
              </a:rPr>
              <a:t>Lesson 1: Equivalent sets</a:t>
            </a:r>
            <a:endParaRPr lang="en-US"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sz="3600" b="1" dirty="0">
                <a:solidFill>
                  <a:srgbClr val="00B050"/>
                </a:solidFill>
                <a:effectLst>
                  <a:outerShdw blurRad="38100" dist="38100" dir="2700000" algn="tl">
                    <a:srgbClr val="000000">
                      <a:alpha val="43137"/>
                    </a:srgbClr>
                  </a:outerShdw>
                </a:effectLst>
              </a:rPr>
              <a:t>You will:</a:t>
            </a:r>
          </a:p>
          <a:p>
            <a:pPr marL="0" indent="0">
              <a:buNone/>
            </a:pPr>
            <a:r>
              <a:rPr lang="en-US" dirty="0"/>
              <a:t>• form equivalent sets</a:t>
            </a:r>
          </a:p>
          <a:p>
            <a:pPr marL="0" indent="0">
              <a:buNone/>
            </a:pPr>
            <a:r>
              <a:rPr lang="en-US" dirty="0"/>
              <a:t>• Count the number of members in a pair of sets to find out whether the sets are equivalent or not equivalent.</a:t>
            </a:r>
          </a:p>
        </p:txBody>
      </p:sp>
    </p:spTree>
    <p:extLst>
      <p:ext uri="{BB962C8B-B14F-4D97-AF65-F5344CB8AC3E}">
        <p14:creationId xmlns:p14="http://schemas.microsoft.com/office/powerpoint/2010/main" val="337561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FF0000"/>
                </a:solidFill>
                <a:effectLst>
                  <a:outerShdw blurRad="38100" dist="38100" dir="2700000" algn="tl">
                    <a:srgbClr val="000000">
                      <a:alpha val="43137"/>
                    </a:srgbClr>
                  </a:outerShdw>
                </a:effectLst>
              </a:rPr>
              <a:t>Lesson 4: </a:t>
            </a:r>
            <a:r>
              <a:rPr lang="en-US" u="sng" dirty="0">
                <a:solidFill>
                  <a:srgbClr val="FF0000"/>
                </a:solidFill>
                <a:effectLst>
                  <a:outerShdw blurRad="38100" dist="38100" dir="2700000" algn="tl">
                    <a:srgbClr val="000000">
                      <a:alpha val="43137"/>
                    </a:srgbClr>
                  </a:outerShdw>
                </a:effectLst>
              </a:rPr>
              <a:t>Union of sets</a:t>
            </a:r>
          </a:p>
        </p:txBody>
      </p:sp>
      <p:sp>
        <p:nvSpPr>
          <p:cNvPr id="3" name="Content Placeholder 2"/>
          <p:cNvSpPr>
            <a:spLocks noGrp="1"/>
          </p:cNvSpPr>
          <p:nvPr>
            <p:ph idx="1"/>
          </p:nvPr>
        </p:nvSpPr>
        <p:spPr/>
        <p:txBody>
          <a:bodyPr/>
          <a:lstStyle/>
          <a:p>
            <a:pPr marL="0" indent="0">
              <a:buNone/>
            </a:pPr>
            <a:r>
              <a:rPr lang="en-US" sz="3600" b="1" dirty="0">
                <a:solidFill>
                  <a:srgbClr val="00B050"/>
                </a:solidFill>
              </a:rPr>
              <a:t>You will:</a:t>
            </a:r>
          </a:p>
          <a:p>
            <a:pPr marL="0" indent="0">
              <a:buNone/>
            </a:pPr>
            <a:r>
              <a:rPr lang="en-US" dirty="0"/>
              <a:t>• Identify members of the union set</a:t>
            </a:r>
          </a:p>
          <a:p>
            <a:pPr marL="0" indent="0">
              <a:buNone/>
            </a:pPr>
            <a:r>
              <a:rPr lang="en-US" dirty="0"/>
              <a:t>• Draw union sets</a:t>
            </a:r>
          </a:p>
        </p:txBody>
      </p:sp>
    </p:spTree>
    <p:extLst>
      <p:ext uri="{BB962C8B-B14F-4D97-AF65-F5344CB8AC3E}">
        <p14:creationId xmlns:p14="http://schemas.microsoft.com/office/powerpoint/2010/main" val="4047391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00B050"/>
                </a:solidFill>
                <a:effectLst>
                  <a:outerShdw blurRad="38100" dist="38100" dir="2700000" algn="tl">
                    <a:srgbClr val="000000">
                      <a:alpha val="43137"/>
                    </a:srgbClr>
                  </a:outerShdw>
                </a:effectLst>
              </a:rPr>
              <a:t>Materials that you need</a:t>
            </a:r>
            <a:endParaRPr lang="en-US" u="sng"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dirty="0"/>
              <a:t>• Fruits</a:t>
            </a:r>
          </a:p>
          <a:p>
            <a:pPr marL="0" indent="0">
              <a:buNone/>
            </a:pPr>
            <a:r>
              <a:rPr lang="en-US" dirty="0"/>
              <a:t>• Seeds</a:t>
            </a:r>
          </a:p>
          <a:p>
            <a:pPr marL="0" indent="0">
              <a:buNone/>
            </a:pPr>
            <a:r>
              <a:rPr lang="en-US" dirty="0"/>
              <a:t>• Crayons, pencils, empty boxes, sticks, books, bottles</a:t>
            </a:r>
          </a:p>
        </p:txBody>
      </p:sp>
    </p:spTree>
    <p:extLst>
      <p:ext uri="{BB962C8B-B14F-4D97-AF65-F5344CB8AC3E}">
        <p14:creationId xmlns:p14="http://schemas.microsoft.com/office/powerpoint/2010/main" val="26804383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00B050"/>
                </a:solidFill>
                <a:effectLst>
                  <a:outerShdw blurRad="38100" dist="38100" dir="2700000" algn="tl">
                    <a:srgbClr val="000000">
                      <a:alpha val="43137"/>
                    </a:srgbClr>
                  </a:outerShdw>
                </a:effectLst>
              </a:rPr>
              <a:t>Introduction</a:t>
            </a:r>
            <a:endParaRPr lang="en-US" u="sng"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dirty="0"/>
              <a:t>The term union comes from the word unite. To unite is to put things together. In this lesson, you will learn about union of sets. You can use union of sets to form teams and school clubs.</a:t>
            </a:r>
          </a:p>
        </p:txBody>
      </p:sp>
    </p:spTree>
    <p:extLst>
      <p:ext uri="{BB962C8B-B14F-4D97-AF65-F5344CB8AC3E}">
        <p14:creationId xmlns:p14="http://schemas.microsoft.com/office/powerpoint/2010/main" val="2076792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00B050"/>
                </a:solidFill>
                <a:effectLst>
                  <a:outerShdw blurRad="38100" dist="38100" dir="2700000" algn="tl">
                    <a:srgbClr val="000000">
                      <a:alpha val="43137"/>
                    </a:srgbClr>
                  </a:outerShdw>
                </a:effectLst>
              </a:rPr>
              <a:t>Procedure</a:t>
            </a:r>
            <a:endParaRPr lang="en-US" u="sng"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en-US" sz="3600" b="1" dirty="0">
                <a:solidFill>
                  <a:schemeClr val="accent2">
                    <a:lumMod val="50000"/>
                  </a:schemeClr>
                </a:solidFill>
              </a:rPr>
              <a:t>Step 1</a:t>
            </a:r>
            <a:r>
              <a:rPr lang="en-US" sz="3600" dirty="0">
                <a:solidFill>
                  <a:schemeClr val="accent2">
                    <a:lumMod val="50000"/>
                  </a:schemeClr>
                </a:solidFill>
              </a:rPr>
              <a:t>:</a:t>
            </a:r>
          </a:p>
          <a:p>
            <a:pPr marL="514350" indent="-514350">
              <a:buAutoNum type="alphaLcPeriod"/>
            </a:pPr>
            <a:r>
              <a:rPr lang="en-US" dirty="0"/>
              <a:t>Make two sets of six members each</a:t>
            </a:r>
          </a:p>
          <a:p>
            <a:pPr marL="514350" indent="-514350">
              <a:buAutoNum type="alphaLcPeriod"/>
            </a:pPr>
            <a:r>
              <a:rPr lang="en-US" dirty="0"/>
              <a:t>One is a set of 6 pens and the other is a set of 4pencils.</a:t>
            </a:r>
          </a:p>
          <a:p>
            <a:pPr marL="514350" indent="-514350">
              <a:buAutoNum type="alphaLcPeriod"/>
            </a:pPr>
            <a:r>
              <a:rPr lang="en-US" dirty="0"/>
              <a:t>Now make another big set and put all the members in that set.</a:t>
            </a:r>
          </a:p>
          <a:p>
            <a:pPr marL="514350" indent="-514350">
              <a:buAutoNum type="alphaLcPeriod"/>
            </a:pPr>
            <a:r>
              <a:rPr lang="en-US" dirty="0"/>
              <a:t>What do you notice? The big set is the union of the two sets. You will use the symbol U for the union of sets.</a:t>
            </a:r>
          </a:p>
        </p:txBody>
      </p:sp>
    </p:spTree>
    <p:extLst>
      <p:ext uri="{BB962C8B-B14F-4D97-AF65-F5344CB8AC3E}">
        <p14:creationId xmlns:p14="http://schemas.microsoft.com/office/powerpoint/2010/main" val="20857480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chemeClr val="accent2">
                    <a:lumMod val="50000"/>
                  </a:schemeClr>
                </a:solidFill>
                <a:effectLst>
                  <a:outerShdw blurRad="38100" dist="38100" dir="2700000" algn="tl">
                    <a:srgbClr val="000000">
                      <a:alpha val="43137"/>
                    </a:srgbClr>
                  </a:outerShdw>
                </a:effectLst>
              </a:rPr>
              <a:t>Step 2</a:t>
            </a:r>
            <a:r>
              <a:rPr lang="en-US" u="sng" dirty="0">
                <a:solidFill>
                  <a:schemeClr val="accent2">
                    <a:lumMod val="50000"/>
                  </a:schemeClr>
                </a:solidFill>
                <a:effectLst>
                  <a:outerShdw blurRad="38100" dist="38100" dir="2700000" algn="tl">
                    <a:srgbClr val="000000">
                      <a:alpha val="43137"/>
                    </a:srgbClr>
                  </a:outerShdw>
                </a:effectLst>
              </a:rPr>
              <a:t>:</a:t>
            </a:r>
          </a:p>
        </p:txBody>
      </p:sp>
      <p:sp>
        <p:nvSpPr>
          <p:cNvPr id="3" name="Content Placeholder 2"/>
          <p:cNvSpPr>
            <a:spLocks noGrp="1"/>
          </p:cNvSpPr>
          <p:nvPr>
            <p:ph idx="1"/>
          </p:nvPr>
        </p:nvSpPr>
        <p:spPr/>
        <p:txBody>
          <a:bodyPr/>
          <a:lstStyle/>
          <a:p>
            <a:pPr marL="514350" indent="-514350">
              <a:buAutoNum type="alphaLcPeriod"/>
            </a:pPr>
            <a:r>
              <a:rPr lang="en-US" dirty="0"/>
              <a:t>Write the sets in your note book</a:t>
            </a:r>
          </a:p>
          <a:p>
            <a:pPr marL="514350" indent="-514350">
              <a:buAutoNum type="alphaLcPeriod"/>
            </a:pPr>
            <a:r>
              <a:rPr lang="en-US" dirty="0"/>
              <a:t>Describe the union set that you have formed.</a:t>
            </a:r>
          </a:p>
          <a:p>
            <a:pPr marL="514350" indent="-514350">
              <a:buAutoNum type="alphaLcPeriod"/>
            </a:pPr>
            <a:r>
              <a:rPr lang="en-US" dirty="0"/>
              <a:t>Do the two sets have common members?</a:t>
            </a:r>
          </a:p>
          <a:p>
            <a:pPr marL="514350" indent="-514350">
              <a:buAutoNum type="alphaLcPeriod"/>
            </a:pPr>
            <a:r>
              <a:rPr lang="en-US" dirty="0"/>
              <a:t>How many members has the union set got?</a:t>
            </a:r>
          </a:p>
        </p:txBody>
      </p:sp>
    </p:spTree>
    <p:extLst>
      <p:ext uri="{BB962C8B-B14F-4D97-AF65-F5344CB8AC3E}">
        <p14:creationId xmlns:p14="http://schemas.microsoft.com/office/powerpoint/2010/main" val="1460633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chemeClr val="accent2">
                    <a:lumMod val="50000"/>
                  </a:schemeClr>
                </a:solidFill>
                <a:effectLst>
                  <a:outerShdw blurRad="38100" dist="38100" dir="2700000" algn="tl">
                    <a:srgbClr val="000000">
                      <a:alpha val="43137"/>
                    </a:srgbClr>
                  </a:outerShdw>
                </a:effectLst>
              </a:rPr>
              <a:t>Step 3:</a:t>
            </a:r>
            <a:endParaRPr lang="en-US" u="sng"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marL="0" indent="0">
              <a:buNone/>
            </a:pPr>
            <a:r>
              <a:rPr lang="en-US" dirty="0"/>
              <a:t>Now look at these examples</a:t>
            </a:r>
          </a:p>
          <a:p>
            <a:pPr marL="514350" indent="-514350">
              <a:buAutoNum type="alphaLcParenR"/>
            </a:pPr>
            <a:r>
              <a:rPr lang="en-US" dirty="0"/>
              <a:t>Set A={1, 2, 3, 4, 5} Set </a:t>
            </a:r>
          </a:p>
          <a:p>
            <a:pPr marL="0" indent="0">
              <a:buNone/>
            </a:pPr>
            <a:r>
              <a:rPr lang="en-US" dirty="0"/>
              <a:t>        B={10, 20, 30, 40, 50}</a:t>
            </a:r>
          </a:p>
          <a:p>
            <a:pPr marL="0" indent="0">
              <a:buNone/>
            </a:pPr>
            <a:r>
              <a:rPr lang="de-DE" dirty="0"/>
              <a:t>        AUB= {1, 2, 3, 4, 5, 10, 20, </a:t>
            </a:r>
            <a:r>
              <a:rPr lang="en-US" dirty="0"/>
              <a:t>30, 40, 50}</a:t>
            </a:r>
          </a:p>
          <a:p>
            <a:pPr marL="0" indent="0">
              <a:buNone/>
            </a:pPr>
            <a:r>
              <a:rPr lang="en-US" dirty="0"/>
              <a:t>b)    Set M={hen, duck, turkey}</a:t>
            </a:r>
          </a:p>
          <a:p>
            <a:pPr marL="0" indent="0">
              <a:buNone/>
            </a:pPr>
            <a:r>
              <a:rPr lang="en-US" dirty="0"/>
              <a:t>        Set N= {dove, turkey, cock}</a:t>
            </a:r>
          </a:p>
          <a:p>
            <a:pPr marL="0" indent="0">
              <a:buNone/>
            </a:pPr>
            <a:r>
              <a:rPr lang="en-US" dirty="0"/>
              <a:t>         MUN= {hen, duck, turkey, dove, cock}</a:t>
            </a:r>
          </a:p>
          <a:p>
            <a:pPr marL="0" indent="0">
              <a:buNone/>
            </a:pPr>
            <a:r>
              <a:rPr lang="en-US" dirty="0"/>
              <a:t>  Note that common members are not repeated because they are the same.</a:t>
            </a:r>
          </a:p>
        </p:txBody>
      </p:sp>
    </p:spTree>
    <p:extLst>
      <p:ext uri="{BB962C8B-B14F-4D97-AF65-F5344CB8AC3E}">
        <p14:creationId xmlns:p14="http://schemas.microsoft.com/office/powerpoint/2010/main" val="3510272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07072"/>
          </a:xfrm>
        </p:spPr>
        <p:txBody>
          <a:bodyPr>
            <a:normAutofit fontScale="90000"/>
          </a:bodyPr>
          <a:lstStyle/>
          <a:p>
            <a:r>
              <a:rPr lang="en-US" b="1" u="sng" dirty="0">
                <a:solidFill>
                  <a:srgbClr val="00B050"/>
                </a:solidFill>
                <a:effectLst>
                  <a:outerShdw blurRad="38100" dist="38100" dir="2700000" algn="tl">
                    <a:srgbClr val="000000">
                      <a:alpha val="43137"/>
                    </a:srgbClr>
                  </a:outerShdw>
                </a:effectLst>
              </a:rPr>
              <a:t>Exercise</a:t>
            </a:r>
            <a:endParaRPr lang="en-US" u="sng"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27184" y="1051902"/>
            <a:ext cx="10515600" cy="5644320"/>
          </a:xfrm>
        </p:spPr>
        <p:txBody>
          <a:bodyPr>
            <a:normAutofit/>
          </a:bodyPr>
          <a:lstStyle/>
          <a:p>
            <a:pPr marL="0" indent="0">
              <a:buNone/>
            </a:pPr>
            <a:r>
              <a:rPr lang="en-US" dirty="0"/>
              <a:t>Now get your pen and write the union of these sets.</a:t>
            </a:r>
          </a:p>
          <a:p>
            <a:pPr marL="0" indent="0">
              <a:buNone/>
            </a:pPr>
            <a:r>
              <a:rPr lang="en-US" dirty="0"/>
              <a:t>1.    A= {maize, beans, groundnuts}</a:t>
            </a:r>
          </a:p>
          <a:p>
            <a:pPr marL="0" indent="0">
              <a:buNone/>
            </a:pPr>
            <a:r>
              <a:rPr lang="en-US" dirty="0"/>
              <a:t>       B= {peas, soya,}</a:t>
            </a:r>
          </a:p>
          <a:p>
            <a:pPr marL="0" indent="0">
              <a:buNone/>
            </a:pPr>
            <a:r>
              <a:rPr lang="pl-PL" dirty="0"/>
              <a:t>2. </a:t>
            </a:r>
            <a:r>
              <a:rPr lang="en-US" dirty="0"/>
              <a:t>   </a:t>
            </a:r>
            <a:r>
              <a:rPr lang="pl-PL" dirty="0"/>
              <a:t>W= {2, 4, 6, 8, 10}</a:t>
            </a:r>
          </a:p>
          <a:p>
            <a:pPr marL="0" indent="0">
              <a:buNone/>
            </a:pPr>
            <a:r>
              <a:rPr lang="en-US" dirty="0"/>
              <a:t>        X={1, 3, 5, 7, 9}</a:t>
            </a:r>
          </a:p>
          <a:p>
            <a:pPr marL="0" indent="0">
              <a:buNone/>
            </a:pPr>
            <a:r>
              <a:rPr lang="en-US" dirty="0"/>
              <a:t>3.    P={Uganda, Kenya, Tanzania}</a:t>
            </a:r>
          </a:p>
          <a:p>
            <a:pPr marL="0" indent="0">
              <a:buNone/>
            </a:pPr>
            <a:r>
              <a:rPr lang="en-US" dirty="0"/>
              <a:t>       Q={Kampala, </a:t>
            </a:r>
            <a:r>
              <a:rPr lang="en-US" dirty="0" err="1"/>
              <a:t>Jinja</a:t>
            </a:r>
            <a:r>
              <a:rPr lang="en-US" dirty="0"/>
              <a:t>, </a:t>
            </a:r>
            <a:r>
              <a:rPr lang="en-US" dirty="0" err="1"/>
              <a:t>Arua</a:t>
            </a:r>
            <a:r>
              <a:rPr lang="en-US" dirty="0"/>
              <a:t>, </a:t>
            </a:r>
            <a:r>
              <a:rPr lang="en-US" dirty="0" err="1"/>
              <a:t>Soroti</a:t>
            </a:r>
            <a:r>
              <a:rPr lang="en-US" dirty="0"/>
              <a:t>}</a:t>
            </a:r>
          </a:p>
          <a:p>
            <a:pPr marL="514350" indent="-514350">
              <a:buAutoNum type="arabicPeriod" startAt="4"/>
            </a:pPr>
            <a:r>
              <a:rPr lang="en-US" dirty="0"/>
              <a:t>E={square, triangle}</a:t>
            </a:r>
          </a:p>
          <a:p>
            <a:pPr marL="0" indent="0">
              <a:buNone/>
            </a:pPr>
            <a:r>
              <a:rPr lang="en-US" dirty="0"/>
              <a:t>       F={pentagon, circle, rectangle, square, octagon}</a:t>
            </a:r>
          </a:p>
          <a:p>
            <a:pPr marL="514350" indent="-514350">
              <a:buAutoNum type="arabicPeriod" startAt="5"/>
            </a:pPr>
            <a:r>
              <a:rPr lang="pt-BR" dirty="0"/>
              <a:t>C= {Sara, David, Maria, Meddie}</a:t>
            </a:r>
          </a:p>
          <a:p>
            <a:pPr marL="0" indent="0">
              <a:buNone/>
            </a:pPr>
            <a:r>
              <a:rPr lang="pt-BR" dirty="0"/>
              <a:t>       </a:t>
            </a:r>
            <a:r>
              <a:rPr lang="nl-NL" dirty="0"/>
              <a:t>D= {Adam, Steven, Halima, Maria}</a:t>
            </a:r>
            <a:endParaRPr lang="en-US" dirty="0"/>
          </a:p>
        </p:txBody>
      </p:sp>
    </p:spTree>
    <p:extLst>
      <p:ext uri="{BB962C8B-B14F-4D97-AF65-F5344CB8AC3E}">
        <p14:creationId xmlns:p14="http://schemas.microsoft.com/office/powerpoint/2010/main" val="1732200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154" y="193773"/>
            <a:ext cx="10515600" cy="6516516"/>
          </a:xfrm>
        </p:spPr>
        <p:txBody>
          <a:bodyPr/>
          <a:lstStyle/>
          <a:p>
            <a:pPr marL="0" indent="0">
              <a:buNone/>
            </a:pPr>
            <a:r>
              <a:rPr lang="en-US" dirty="0"/>
              <a:t>6.    S={7,14, 28, 35,42}</a:t>
            </a:r>
          </a:p>
          <a:p>
            <a:pPr marL="0" indent="0">
              <a:buNone/>
            </a:pPr>
            <a:r>
              <a:rPr lang="en-US" dirty="0"/>
              <a:t>       T={2,4,6,8,10,12,14,16}</a:t>
            </a:r>
          </a:p>
          <a:p>
            <a:pPr marL="0" indent="0">
              <a:buNone/>
            </a:pPr>
            <a:r>
              <a:rPr lang="en-US" dirty="0"/>
              <a:t>7.    J={a, e, </a:t>
            </a:r>
            <a:r>
              <a:rPr lang="en-US" dirty="0" err="1"/>
              <a:t>i</a:t>
            </a:r>
            <a:r>
              <a:rPr lang="en-US" dirty="0"/>
              <a:t>, o, u}</a:t>
            </a:r>
          </a:p>
          <a:p>
            <a:pPr marL="0" indent="0">
              <a:buNone/>
            </a:pPr>
            <a:r>
              <a:rPr lang="en-US" dirty="0"/>
              <a:t>       K={a, b, c, d, e, f}</a:t>
            </a:r>
          </a:p>
          <a:p>
            <a:pPr marL="0" indent="0">
              <a:buNone/>
            </a:pPr>
            <a:r>
              <a:rPr lang="en-US" dirty="0"/>
              <a:t>8.    L={cup, knife, plate, pot}</a:t>
            </a:r>
          </a:p>
          <a:p>
            <a:pPr marL="0" indent="0">
              <a:buNone/>
            </a:pPr>
            <a:r>
              <a:rPr lang="en-US" dirty="0"/>
              <a:t>       M={box, cupboard, drawer}</a:t>
            </a:r>
          </a:p>
          <a:p>
            <a:pPr marL="0" indent="0">
              <a:buNone/>
            </a:pPr>
            <a:r>
              <a:rPr lang="en-US" dirty="0"/>
              <a:t>9.    F={1, 4, 9, 16, 25, 36, 49, 64, 81, 100}</a:t>
            </a:r>
          </a:p>
          <a:p>
            <a:pPr marL="0" indent="0">
              <a:buNone/>
            </a:pPr>
            <a:r>
              <a:rPr lang="nn-NO" dirty="0"/>
              <a:t>       G={9, 18, 27, 36, 45, 56, 63, 72, 99}</a:t>
            </a:r>
          </a:p>
          <a:p>
            <a:pPr marL="0" indent="0">
              <a:buNone/>
            </a:pPr>
            <a:r>
              <a:rPr lang="en-US" dirty="0"/>
              <a:t>11.  I={one, two, three, four, five, six}</a:t>
            </a:r>
          </a:p>
          <a:p>
            <a:pPr marL="0" indent="0">
              <a:buNone/>
            </a:pPr>
            <a:r>
              <a:rPr lang="en-US" dirty="0"/>
              <a:t>       H={ten twenty, thirty, forty, fifty}</a:t>
            </a:r>
          </a:p>
        </p:txBody>
      </p:sp>
    </p:spTree>
    <p:extLst>
      <p:ext uri="{BB962C8B-B14F-4D97-AF65-F5344CB8AC3E}">
        <p14:creationId xmlns:p14="http://schemas.microsoft.com/office/powerpoint/2010/main" val="23134281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46223"/>
          </a:xfrm>
        </p:spPr>
        <p:txBody>
          <a:bodyPr/>
          <a:lstStyle/>
          <a:p>
            <a:r>
              <a:rPr lang="en-US" b="1" u="sng" dirty="0">
                <a:solidFill>
                  <a:srgbClr val="FF0000"/>
                </a:solidFill>
                <a:effectLst>
                  <a:outerShdw blurRad="38100" dist="38100" dir="2700000" algn="tl">
                    <a:srgbClr val="000000">
                      <a:alpha val="43137"/>
                    </a:srgbClr>
                  </a:outerShdw>
                </a:effectLst>
              </a:rPr>
              <a:t>Lesson 5: </a:t>
            </a:r>
            <a:r>
              <a:rPr lang="en-US" u="sng" dirty="0">
                <a:solidFill>
                  <a:srgbClr val="FF0000"/>
                </a:solidFill>
                <a:effectLst>
                  <a:outerShdw blurRad="38100" dist="38100" dir="2700000" algn="tl">
                    <a:srgbClr val="000000">
                      <a:alpha val="43137"/>
                    </a:srgbClr>
                  </a:outerShdw>
                </a:effectLst>
              </a:rPr>
              <a:t>Intersection of sets</a:t>
            </a:r>
          </a:p>
        </p:txBody>
      </p:sp>
      <p:sp>
        <p:nvSpPr>
          <p:cNvPr id="3" name="Content Placeholder 2"/>
          <p:cNvSpPr>
            <a:spLocks noGrp="1"/>
          </p:cNvSpPr>
          <p:nvPr>
            <p:ph idx="1"/>
          </p:nvPr>
        </p:nvSpPr>
        <p:spPr>
          <a:xfrm>
            <a:off x="647114" y="1111348"/>
            <a:ext cx="10706686" cy="5065615"/>
          </a:xfrm>
        </p:spPr>
        <p:txBody>
          <a:bodyPr/>
          <a:lstStyle/>
          <a:p>
            <a:pPr marL="0" indent="0">
              <a:buNone/>
            </a:pPr>
            <a:r>
              <a:rPr lang="en-US" sz="3600" u="sng" dirty="0">
                <a:solidFill>
                  <a:srgbClr val="00B050"/>
                </a:solidFill>
                <a:effectLst>
                  <a:outerShdw blurRad="38100" dist="38100" dir="2700000" algn="tl">
                    <a:srgbClr val="000000">
                      <a:alpha val="43137"/>
                    </a:srgbClr>
                  </a:outerShdw>
                </a:effectLst>
              </a:rPr>
              <a:t>You will:</a:t>
            </a:r>
          </a:p>
          <a:p>
            <a:pPr marL="0" indent="0">
              <a:buNone/>
            </a:pPr>
            <a:r>
              <a:rPr lang="en-US" dirty="0"/>
              <a:t>• identify members of the intersection set</a:t>
            </a:r>
          </a:p>
          <a:p>
            <a:pPr marL="0" indent="0">
              <a:buNone/>
            </a:pPr>
            <a:r>
              <a:rPr lang="en-US" dirty="0"/>
              <a:t>• draw and write the intersection of sets</a:t>
            </a:r>
          </a:p>
        </p:txBody>
      </p:sp>
    </p:spTree>
    <p:extLst>
      <p:ext uri="{BB962C8B-B14F-4D97-AF65-F5344CB8AC3E}">
        <p14:creationId xmlns:p14="http://schemas.microsoft.com/office/powerpoint/2010/main" val="6040612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0801"/>
          </a:xfrm>
        </p:spPr>
        <p:txBody>
          <a:bodyPr>
            <a:normAutofit fontScale="90000"/>
          </a:bodyPr>
          <a:lstStyle/>
          <a:p>
            <a:r>
              <a:rPr lang="en-US" b="1" u="sng" dirty="0">
                <a:solidFill>
                  <a:srgbClr val="00B050"/>
                </a:solidFill>
                <a:effectLst>
                  <a:outerShdw blurRad="38100" dist="38100" dir="2700000" algn="tl">
                    <a:srgbClr val="000000">
                      <a:alpha val="43137"/>
                    </a:srgbClr>
                  </a:outerShdw>
                </a:effectLst>
              </a:rPr>
              <a:t>Materials needed</a:t>
            </a:r>
            <a:endParaRPr lang="en-US" u="sng"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026942"/>
            <a:ext cx="10515600" cy="5150021"/>
          </a:xfrm>
        </p:spPr>
        <p:txBody>
          <a:bodyPr/>
          <a:lstStyle/>
          <a:p>
            <a:pPr marL="0" indent="0">
              <a:buNone/>
            </a:pPr>
            <a:r>
              <a:rPr lang="en-US" dirty="0"/>
              <a:t>• Fruits</a:t>
            </a:r>
          </a:p>
          <a:p>
            <a:pPr marL="0" indent="0">
              <a:buNone/>
            </a:pPr>
            <a:r>
              <a:rPr lang="en-US" dirty="0"/>
              <a:t>• Seeds</a:t>
            </a:r>
          </a:p>
          <a:p>
            <a:pPr marL="0" indent="0">
              <a:buNone/>
            </a:pPr>
            <a:r>
              <a:rPr lang="en-US" dirty="0"/>
              <a:t>• Crayons, pencils, empty boxes, sticks, books, bottles</a:t>
            </a:r>
          </a:p>
        </p:txBody>
      </p:sp>
    </p:spTree>
    <p:extLst>
      <p:ext uri="{BB962C8B-B14F-4D97-AF65-F5344CB8AC3E}">
        <p14:creationId xmlns:p14="http://schemas.microsoft.com/office/powerpoint/2010/main" val="287207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50"/>
                </a:solidFill>
                <a:effectLst>
                  <a:outerShdw blurRad="38100" dist="38100" dir="2700000" algn="tl">
                    <a:srgbClr val="000000">
                      <a:alpha val="43137"/>
                    </a:srgbClr>
                  </a:outerShdw>
                </a:effectLst>
              </a:rPr>
              <a:t>Materials needed:</a:t>
            </a:r>
            <a:endParaRPr lang="en-US"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dirty="0"/>
              <a:t>• Fruits</a:t>
            </a:r>
          </a:p>
          <a:p>
            <a:pPr marL="0" indent="0">
              <a:buNone/>
            </a:pPr>
            <a:r>
              <a:rPr lang="en-US" dirty="0"/>
              <a:t>• Seeds</a:t>
            </a:r>
          </a:p>
          <a:p>
            <a:pPr marL="0" indent="0">
              <a:buNone/>
            </a:pPr>
            <a:r>
              <a:rPr lang="en-US" dirty="0"/>
              <a:t>• Crayons, pencils</a:t>
            </a:r>
          </a:p>
        </p:txBody>
      </p:sp>
    </p:spTree>
    <p:extLst>
      <p:ext uri="{BB962C8B-B14F-4D97-AF65-F5344CB8AC3E}">
        <p14:creationId xmlns:p14="http://schemas.microsoft.com/office/powerpoint/2010/main" val="34912518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00B050"/>
                </a:solidFill>
                <a:effectLst>
                  <a:outerShdw blurRad="38100" dist="38100" dir="2700000" algn="tl">
                    <a:srgbClr val="000000">
                      <a:alpha val="43137"/>
                    </a:srgbClr>
                  </a:outerShdw>
                </a:effectLst>
              </a:rPr>
              <a:t>Introduction</a:t>
            </a:r>
            <a:endParaRPr lang="en-US" u="sng"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en-US" dirty="0"/>
              <a:t>Common members in two sets form the intersection set. In this lesson, you will learn about the intersection of sets.</a:t>
            </a:r>
          </a:p>
          <a:p>
            <a:pPr marL="0" indent="0">
              <a:buNone/>
            </a:pPr>
            <a:r>
              <a:rPr lang="en-US" dirty="0"/>
              <a:t>You can use the intersection of sets to find common members in different school clubs. For example, children who are in the choir and are also in the drama club.</a:t>
            </a:r>
          </a:p>
        </p:txBody>
      </p:sp>
    </p:spTree>
    <p:extLst>
      <p:ext uri="{BB962C8B-B14F-4D97-AF65-F5344CB8AC3E}">
        <p14:creationId xmlns:p14="http://schemas.microsoft.com/office/powerpoint/2010/main" val="19906978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21140"/>
          </a:xfrm>
        </p:spPr>
        <p:txBody>
          <a:bodyPr>
            <a:normAutofit fontScale="90000"/>
          </a:bodyPr>
          <a:lstStyle/>
          <a:p>
            <a:r>
              <a:rPr lang="en-US" b="1" u="sng" dirty="0">
                <a:solidFill>
                  <a:srgbClr val="00B050"/>
                </a:solidFill>
                <a:effectLst>
                  <a:outerShdw blurRad="38100" dist="38100" dir="2700000" algn="tl">
                    <a:srgbClr val="000000">
                      <a:alpha val="43137"/>
                    </a:srgbClr>
                  </a:outerShdw>
                </a:effectLst>
              </a:rPr>
              <a:t>Procedure</a:t>
            </a:r>
            <a:endParaRPr lang="en-US" u="sng"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886266"/>
            <a:ext cx="10515600" cy="5290697"/>
          </a:xfrm>
        </p:spPr>
        <p:txBody>
          <a:bodyPr>
            <a:normAutofit/>
          </a:bodyPr>
          <a:lstStyle/>
          <a:p>
            <a:pPr marL="0" indent="0">
              <a:buNone/>
            </a:pPr>
            <a:r>
              <a:rPr lang="en-US" sz="3600" b="1" dirty="0">
                <a:solidFill>
                  <a:schemeClr val="accent2">
                    <a:lumMod val="50000"/>
                  </a:schemeClr>
                </a:solidFill>
                <a:effectLst>
                  <a:outerShdw blurRad="38100" dist="38100" dir="2700000" algn="tl">
                    <a:srgbClr val="000000">
                      <a:alpha val="43137"/>
                    </a:srgbClr>
                  </a:outerShdw>
                </a:effectLst>
              </a:rPr>
              <a:t>Step 1:</a:t>
            </a:r>
          </a:p>
          <a:p>
            <a:pPr marL="514350" indent="-514350">
              <a:buAutoNum type="alphaLcPeriod"/>
            </a:pPr>
            <a:r>
              <a:rPr lang="en-US" dirty="0"/>
              <a:t>Make two sets of four members each</a:t>
            </a:r>
          </a:p>
          <a:p>
            <a:pPr marL="514350" indent="-514350">
              <a:buAutoNum type="alphaLcPeriod"/>
            </a:pPr>
            <a:r>
              <a:rPr lang="en-US" dirty="0"/>
              <a:t>One is a set of yams, rice, potatoes and tomatoes. The other is a set of tomatoes, yams, pepper and onions.</a:t>
            </a:r>
          </a:p>
          <a:p>
            <a:pPr marL="514350" indent="-514350">
              <a:buAutoNum type="alphaLcPeriod"/>
            </a:pPr>
            <a:r>
              <a:rPr lang="en-US" dirty="0"/>
              <a:t>Read the members in each set.</a:t>
            </a:r>
          </a:p>
          <a:p>
            <a:pPr marL="514350" indent="-514350">
              <a:buAutoNum type="alphaLcPeriod"/>
            </a:pPr>
            <a:r>
              <a:rPr lang="en-US" dirty="0"/>
              <a:t>What do you notice? Some members are found in both sets. Name them!</a:t>
            </a:r>
          </a:p>
          <a:p>
            <a:pPr marL="0" indent="0">
              <a:buNone/>
            </a:pPr>
            <a:r>
              <a:rPr lang="en-US" dirty="0"/>
              <a:t>The set of common members that you have formed is called the intersection set.</a:t>
            </a:r>
          </a:p>
        </p:txBody>
      </p:sp>
    </p:spTree>
    <p:extLst>
      <p:ext uri="{BB962C8B-B14F-4D97-AF65-F5344CB8AC3E}">
        <p14:creationId xmlns:p14="http://schemas.microsoft.com/office/powerpoint/2010/main" val="36486772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906"/>
          </a:xfrm>
        </p:spPr>
        <p:txBody>
          <a:bodyPr>
            <a:normAutofit fontScale="90000"/>
          </a:bodyPr>
          <a:lstStyle/>
          <a:p>
            <a:r>
              <a:rPr lang="en-US" sz="3600" b="1" u="sng" dirty="0">
                <a:solidFill>
                  <a:schemeClr val="accent2">
                    <a:lumMod val="50000"/>
                  </a:schemeClr>
                </a:solidFill>
                <a:effectLst>
                  <a:outerShdw blurRad="38100" dist="38100" dir="2700000" algn="tl">
                    <a:srgbClr val="000000">
                      <a:alpha val="43137"/>
                    </a:srgbClr>
                  </a:outerShdw>
                </a:effectLst>
              </a:rPr>
              <a:t>Step 2</a:t>
            </a:r>
            <a:r>
              <a:rPr lang="en-US" sz="3600" u="sng" dirty="0">
                <a:solidFill>
                  <a:schemeClr val="accent2">
                    <a:lumMod val="50000"/>
                  </a:schemeClr>
                </a:solidFill>
                <a:effectLst>
                  <a:outerShdw blurRad="38100" dist="38100" dir="2700000" algn="tl">
                    <a:srgbClr val="000000">
                      <a:alpha val="43137"/>
                    </a:srgbClr>
                  </a:outerShdw>
                </a:effectLst>
              </a:rPr>
              <a:t>:</a:t>
            </a:r>
          </a:p>
        </p:txBody>
      </p:sp>
      <p:sp>
        <p:nvSpPr>
          <p:cNvPr id="3" name="Content Placeholder 2"/>
          <p:cNvSpPr>
            <a:spLocks noGrp="1"/>
          </p:cNvSpPr>
          <p:nvPr>
            <p:ph idx="1"/>
          </p:nvPr>
        </p:nvSpPr>
        <p:spPr>
          <a:xfrm>
            <a:off x="317694" y="747517"/>
            <a:ext cx="10515600" cy="6214061"/>
          </a:xfrm>
        </p:spPr>
        <p:txBody>
          <a:bodyPr/>
          <a:lstStyle/>
          <a:p>
            <a:pPr marL="514350" indent="-514350">
              <a:buAutoNum type="alphaLcPeriod"/>
            </a:pPr>
            <a:r>
              <a:rPr lang="en-US" dirty="0"/>
              <a:t>Write the set in your note book.</a:t>
            </a:r>
          </a:p>
          <a:p>
            <a:pPr marL="514350" indent="-514350">
              <a:buAutoNum type="alphaLcPeriod"/>
            </a:pPr>
            <a:r>
              <a:rPr lang="en-US" dirty="0"/>
              <a:t>Describe the intersection set that you have formed.</a:t>
            </a:r>
          </a:p>
          <a:p>
            <a:pPr marL="514350" indent="-514350">
              <a:buAutoNum type="alphaLcPeriod"/>
            </a:pPr>
            <a:r>
              <a:rPr lang="en-US" dirty="0"/>
              <a:t>What are the common members?</a:t>
            </a:r>
          </a:p>
          <a:p>
            <a:pPr marL="514350" indent="-514350">
              <a:buAutoNum type="alphaLcPeriod"/>
            </a:pPr>
            <a:r>
              <a:rPr lang="en-US" dirty="0"/>
              <a:t>How many members has the intersection set got? </a:t>
            </a:r>
          </a:p>
          <a:p>
            <a:pPr marL="0" indent="0">
              <a:buNone/>
            </a:pPr>
            <a:r>
              <a:rPr lang="en-US" dirty="0"/>
              <a:t>We use the set symbol      to show the intersection of sets.</a:t>
            </a:r>
          </a:p>
        </p:txBody>
      </p:sp>
      <p:sp>
        <p:nvSpPr>
          <p:cNvPr id="5" name="Arc 4"/>
          <p:cNvSpPr/>
          <p:nvPr/>
        </p:nvSpPr>
        <p:spPr>
          <a:xfrm>
            <a:off x="3742004" y="2799470"/>
            <a:ext cx="323557" cy="576776"/>
          </a:xfrm>
          <a:prstGeom prst="arc">
            <a:avLst>
              <a:gd name="adj1" fmla="val 10585416"/>
              <a:gd name="adj2" fmla="val 0"/>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2084655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2">
                    <a:lumMod val="50000"/>
                  </a:schemeClr>
                </a:solidFill>
                <a:effectLst>
                  <a:outerShdw blurRad="38100" dist="38100" dir="2700000" algn="tl">
                    <a:srgbClr val="000000">
                      <a:alpha val="43137"/>
                    </a:srgbClr>
                  </a:outerShdw>
                </a:effectLst>
              </a:rPr>
              <a:t>Step 3:</a:t>
            </a:r>
            <a:endParaRPr lang="en-US" sz="4000" dirty="0">
              <a:solidFill>
                <a:schemeClr val="accent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47114" y="1252025"/>
            <a:ext cx="10706686" cy="4924938"/>
          </a:xfrm>
        </p:spPr>
        <p:txBody>
          <a:bodyPr>
            <a:normAutofit fontScale="92500" lnSpcReduction="10000"/>
          </a:bodyPr>
          <a:lstStyle/>
          <a:p>
            <a:pPr marL="0" indent="0">
              <a:buNone/>
            </a:pPr>
            <a:r>
              <a:rPr lang="en-US" dirty="0"/>
              <a:t>Now study these examples</a:t>
            </a:r>
          </a:p>
          <a:p>
            <a:pPr marL="0" indent="0">
              <a:buNone/>
            </a:pPr>
            <a:r>
              <a:rPr lang="en-US" dirty="0"/>
              <a:t>a) Set A={lemon, pineapple, oranges, guavas, strawberries}</a:t>
            </a:r>
          </a:p>
          <a:p>
            <a:pPr marL="0" indent="0">
              <a:buNone/>
            </a:pPr>
            <a:r>
              <a:rPr lang="en-US" dirty="0"/>
              <a:t>Set B= {oranges, guavas, apples, melons, pears, passion fruits}</a:t>
            </a:r>
          </a:p>
          <a:p>
            <a:pPr marL="0" indent="0">
              <a:buNone/>
            </a:pPr>
            <a:r>
              <a:rPr lang="en-US" dirty="0"/>
              <a:t>The common members are oranges and guavas. </a:t>
            </a:r>
          </a:p>
          <a:p>
            <a:pPr marL="0" indent="0">
              <a:buNone/>
            </a:pPr>
            <a:r>
              <a:rPr lang="en-US" dirty="0"/>
              <a:t>So A          B= {oranges, guavas}</a:t>
            </a:r>
          </a:p>
          <a:p>
            <a:pPr marL="0" indent="0">
              <a:buNone/>
            </a:pPr>
            <a:r>
              <a:rPr lang="en-US" dirty="0"/>
              <a:t>Set M={1,2,3,4,5,6,7,8,9,10}</a:t>
            </a:r>
          </a:p>
          <a:p>
            <a:pPr marL="0" indent="0">
              <a:buNone/>
            </a:pPr>
            <a:r>
              <a:rPr lang="en-US" dirty="0"/>
              <a:t>Set M= {2,3,5,7,11}</a:t>
            </a:r>
          </a:p>
          <a:p>
            <a:pPr marL="0" indent="0">
              <a:buNone/>
            </a:pPr>
            <a:r>
              <a:rPr lang="en-US" dirty="0"/>
              <a:t>The common members are 2 and 3</a:t>
            </a:r>
          </a:p>
          <a:p>
            <a:pPr marL="0" indent="0">
              <a:buNone/>
            </a:pPr>
            <a:r>
              <a:rPr lang="en-US" dirty="0"/>
              <a:t>So A          B= {2, 3}</a:t>
            </a:r>
          </a:p>
          <a:p>
            <a:pPr marL="0" indent="0">
              <a:buNone/>
            </a:pPr>
            <a:r>
              <a:rPr lang="en-US" dirty="0"/>
              <a:t>Note that common members are not repeated because they are the same.</a:t>
            </a:r>
          </a:p>
          <a:p>
            <a:pPr marL="0" indent="0">
              <a:buNone/>
            </a:pPr>
            <a:r>
              <a:rPr lang="en-US" dirty="0"/>
              <a:t>• </a:t>
            </a:r>
            <a:r>
              <a:rPr lang="en-US" dirty="0" err="1"/>
              <a:t>Practise</a:t>
            </a:r>
            <a:r>
              <a:rPr lang="en-US" dirty="0"/>
              <a:t> forming intersection of sets.</a:t>
            </a:r>
          </a:p>
        </p:txBody>
      </p:sp>
      <p:sp>
        <p:nvSpPr>
          <p:cNvPr id="4" name="Arc 3"/>
          <p:cNvSpPr/>
          <p:nvPr/>
        </p:nvSpPr>
        <p:spPr>
          <a:xfrm>
            <a:off x="1505244" y="3024553"/>
            <a:ext cx="365759" cy="492369"/>
          </a:xfrm>
          <a:prstGeom prst="arc">
            <a:avLst>
              <a:gd name="adj1" fmla="val 10585416"/>
              <a:gd name="adj2" fmla="val 0"/>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Arc 4"/>
          <p:cNvSpPr/>
          <p:nvPr/>
        </p:nvSpPr>
        <p:spPr>
          <a:xfrm>
            <a:off x="1463041" y="4794739"/>
            <a:ext cx="407962" cy="492369"/>
          </a:xfrm>
          <a:prstGeom prst="arc">
            <a:avLst>
              <a:gd name="adj1" fmla="val 10585416"/>
              <a:gd name="adj2" fmla="val 0"/>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226581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5546"/>
          </a:xfrm>
        </p:spPr>
        <p:txBody>
          <a:bodyPr>
            <a:normAutofit fontScale="90000"/>
          </a:bodyPr>
          <a:lstStyle/>
          <a:p>
            <a:r>
              <a:rPr lang="en-US" b="1" dirty="0">
                <a:solidFill>
                  <a:srgbClr val="00B050"/>
                </a:solidFill>
                <a:effectLst>
                  <a:outerShdw blurRad="38100" dist="38100" dir="2700000" algn="tl">
                    <a:srgbClr val="000000">
                      <a:alpha val="43137"/>
                    </a:srgbClr>
                  </a:outerShdw>
                </a:effectLst>
              </a:rPr>
              <a:t>Exercise</a:t>
            </a:r>
            <a:endParaRPr lang="en-US"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27185" y="970672"/>
            <a:ext cx="10515600" cy="4351338"/>
          </a:xfrm>
        </p:spPr>
        <p:txBody>
          <a:bodyPr>
            <a:normAutofit fontScale="85000" lnSpcReduction="20000"/>
          </a:bodyPr>
          <a:lstStyle/>
          <a:p>
            <a:pPr marL="0" indent="0">
              <a:buNone/>
            </a:pPr>
            <a:r>
              <a:rPr lang="en-US" dirty="0"/>
              <a:t>Now get your pen and write the intersection of these sets.</a:t>
            </a:r>
          </a:p>
          <a:p>
            <a:pPr marL="514350" indent="-514350">
              <a:buAutoNum type="arabicPeriod"/>
            </a:pPr>
            <a:r>
              <a:rPr lang="en-US" dirty="0"/>
              <a:t>A= {white, red, blue, green} </a:t>
            </a:r>
          </a:p>
          <a:p>
            <a:pPr marL="0" indent="0">
              <a:buNone/>
            </a:pPr>
            <a:r>
              <a:rPr lang="en-US" dirty="0"/>
              <a:t>       B= {purple, orange, black, yellow, green}</a:t>
            </a:r>
          </a:p>
          <a:p>
            <a:pPr marL="0" indent="0">
              <a:buNone/>
            </a:pPr>
            <a:r>
              <a:rPr lang="pl-PL" dirty="0"/>
              <a:t>2.</a:t>
            </a:r>
            <a:r>
              <a:rPr lang="en-US" dirty="0"/>
              <a:t>  </a:t>
            </a:r>
            <a:r>
              <a:rPr lang="pl-PL" dirty="0"/>
              <a:t> W= {3, 4, 6, 8, } </a:t>
            </a:r>
            <a:endParaRPr lang="en-US" dirty="0"/>
          </a:p>
          <a:p>
            <a:pPr marL="0" indent="0">
              <a:buNone/>
            </a:pPr>
            <a:r>
              <a:rPr lang="en-US" dirty="0"/>
              <a:t>      </a:t>
            </a:r>
            <a:r>
              <a:rPr lang="pl-PL" dirty="0"/>
              <a:t>X= {2, 3, 5, 7,</a:t>
            </a:r>
            <a:r>
              <a:rPr lang="en-US" dirty="0"/>
              <a:t> 9}</a:t>
            </a:r>
          </a:p>
          <a:p>
            <a:pPr marL="0" indent="0">
              <a:buNone/>
            </a:pPr>
            <a:r>
              <a:rPr lang="en-US" dirty="0"/>
              <a:t>3.   P= {lorry, bus, truck} </a:t>
            </a:r>
          </a:p>
          <a:p>
            <a:pPr marL="0" indent="0">
              <a:buNone/>
            </a:pPr>
            <a:r>
              <a:rPr lang="en-US" dirty="0"/>
              <a:t>      Q= {ship, boat, canoe, lorry, train, </a:t>
            </a:r>
            <a:r>
              <a:rPr lang="en-US" dirty="0" err="1"/>
              <a:t>aeroplane</a:t>
            </a:r>
            <a:r>
              <a:rPr lang="en-US" dirty="0"/>
              <a:t>}</a:t>
            </a:r>
          </a:p>
          <a:p>
            <a:pPr marL="0" indent="0">
              <a:buNone/>
            </a:pPr>
            <a:r>
              <a:rPr lang="en-US" dirty="0"/>
              <a:t>4.   E= {carrot, pepper, ginger, pumpkin} </a:t>
            </a:r>
          </a:p>
          <a:p>
            <a:pPr marL="0" indent="0">
              <a:buNone/>
            </a:pPr>
            <a:r>
              <a:rPr lang="en-US" dirty="0"/>
              <a:t>      F= {cassava, yam, millet, carrot, pumpkin, pepper}</a:t>
            </a:r>
          </a:p>
          <a:p>
            <a:pPr marL="0" indent="0">
              <a:buNone/>
            </a:pPr>
            <a:r>
              <a:rPr lang="pl-PL" dirty="0"/>
              <a:t>5. </a:t>
            </a:r>
            <a:r>
              <a:rPr lang="en-US" dirty="0"/>
              <a:t> </a:t>
            </a:r>
            <a:r>
              <a:rPr lang="pl-PL" dirty="0"/>
              <a:t>C= {Tom, Daniel, Mariam} </a:t>
            </a:r>
            <a:endParaRPr lang="en-US" dirty="0"/>
          </a:p>
          <a:p>
            <a:pPr marL="0" indent="0">
              <a:buNone/>
            </a:pPr>
            <a:r>
              <a:rPr lang="en-US" dirty="0"/>
              <a:t>      </a:t>
            </a:r>
            <a:r>
              <a:rPr lang="pl-PL" dirty="0"/>
              <a:t>D=</a:t>
            </a:r>
            <a:r>
              <a:rPr lang="en-US" dirty="0"/>
              <a:t> {Moses, Sophia, Mariam, Tom}</a:t>
            </a:r>
          </a:p>
        </p:txBody>
      </p:sp>
    </p:spTree>
    <p:extLst>
      <p:ext uri="{BB962C8B-B14F-4D97-AF65-F5344CB8AC3E}">
        <p14:creationId xmlns:p14="http://schemas.microsoft.com/office/powerpoint/2010/main" val="12642465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353800" cy="6176963"/>
          </a:xfrm>
        </p:spPr>
        <p:txBody>
          <a:bodyPr>
            <a:normAutofit/>
          </a:bodyPr>
          <a:lstStyle/>
          <a:p>
            <a:pPr marL="0" indent="0">
              <a:buNone/>
            </a:pPr>
            <a:r>
              <a:rPr lang="en-US" dirty="0"/>
              <a:t>6.    S= {5,10, 15, 20,25 } </a:t>
            </a:r>
          </a:p>
          <a:p>
            <a:pPr marL="0" indent="0">
              <a:buNone/>
            </a:pPr>
            <a:r>
              <a:rPr lang="en-US" dirty="0"/>
              <a:t>        T= {10,20, 30,40,50,60,70}</a:t>
            </a:r>
          </a:p>
          <a:p>
            <a:pPr marL="0" indent="0">
              <a:buNone/>
            </a:pPr>
            <a:r>
              <a:rPr lang="en-US" dirty="0"/>
              <a:t>7.    J= {a, e, </a:t>
            </a:r>
            <a:r>
              <a:rPr lang="en-US" dirty="0" err="1"/>
              <a:t>i</a:t>
            </a:r>
            <a:r>
              <a:rPr lang="en-US" dirty="0"/>
              <a:t>, o, u} </a:t>
            </a:r>
          </a:p>
          <a:p>
            <a:pPr marL="0" indent="0">
              <a:buNone/>
            </a:pPr>
            <a:r>
              <a:rPr lang="en-US" dirty="0"/>
              <a:t>       K= {a, b, c, d, e, f}</a:t>
            </a:r>
          </a:p>
          <a:p>
            <a:pPr marL="514350" indent="-514350">
              <a:buAutoNum type="arabicPeriod" startAt="8"/>
            </a:pPr>
            <a:r>
              <a:rPr lang="en-US" dirty="0"/>
              <a:t> L= {hoe, rake, </a:t>
            </a:r>
            <a:r>
              <a:rPr lang="en-US" dirty="0" err="1"/>
              <a:t>panga</a:t>
            </a:r>
            <a:r>
              <a:rPr lang="en-US" dirty="0"/>
              <a:t>, trowel, wheelbarrow} </a:t>
            </a:r>
          </a:p>
          <a:p>
            <a:pPr marL="0" indent="0">
              <a:buNone/>
            </a:pPr>
            <a:r>
              <a:rPr lang="en-US" dirty="0"/>
              <a:t>       M= {</a:t>
            </a:r>
            <a:r>
              <a:rPr lang="en-US" dirty="0" err="1"/>
              <a:t>panga</a:t>
            </a:r>
            <a:r>
              <a:rPr lang="en-US" dirty="0"/>
              <a:t>, rake, basket, wheelbarrow, axe}</a:t>
            </a:r>
          </a:p>
          <a:p>
            <a:pPr marL="514350" indent="-514350">
              <a:buAutoNum type="arabicPeriod" startAt="9"/>
            </a:pPr>
            <a:r>
              <a:rPr lang="en-US" dirty="0"/>
              <a:t> F= {6, 12, 18, 24, 30, 36, 42, 48, 54, 60} </a:t>
            </a:r>
          </a:p>
          <a:p>
            <a:pPr marL="0" indent="0">
              <a:buNone/>
            </a:pPr>
            <a:r>
              <a:rPr lang="en-US" dirty="0"/>
              <a:t>       </a:t>
            </a:r>
            <a:r>
              <a:rPr lang="nn-NO" dirty="0"/>
              <a:t>G= {4, 8, 12, 16, 20, 24, 28, 32, 36, </a:t>
            </a:r>
            <a:r>
              <a:rPr lang="en-US" dirty="0"/>
              <a:t>40} </a:t>
            </a:r>
          </a:p>
          <a:p>
            <a:pPr marL="0" indent="0">
              <a:buNone/>
            </a:pPr>
            <a:r>
              <a:rPr lang="en-US" dirty="0"/>
              <a:t>10.   I= {one, two, three, four, five, six}</a:t>
            </a:r>
          </a:p>
          <a:p>
            <a:pPr marL="0" indent="0">
              <a:buNone/>
            </a:pPr>
            <a:r>
              <a:rPr lang="en-US" dirty="0"/>
              <a:t>        H= {two, ten, thirty, forty, five, seventy, eighty}</a:t>
            </a:r>
          </a:p>
        </p:txBody>
      </p:sp>
    </p:spTree>
    <p:extLst>
      <p:ext uri="{BB962C8B-B14F-4D97-AF65-F5344CB8AC3E}">
        <p14:creationId xmlns:p14="http://schemas.microsoft.com/office/powerpoint/2010/main" val="35267993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FF0000"/>
                </a:solidFill>
                <a:effectLst>
                  <a:outerShdw blurRad="38100" dist="38100" dir="2700000" algn="tl">
                    <a:srgbClr val="000000">
                      <a:alpha val="43137"/>
                    </a:srgbClr>
                  </a:outerShdw>
                </a:effectLst>
              </a:rPr>
              <a:t>Lesson 6: </a:t>
            </a:r>
            <a:r>
              <a:rPr lang="en-US" u="sng" dirty="0">
                <a:solidFill>
                  <a:srgbClr val="FF0000"/>
                </a:solidFill>
                <a:effectLst>
                  <a:outerShdw blurRad="38100" dist="38100" dir="2700000" algn="tl">
                    <a:srgbClr val="000000">
                      <a:alpha val="43137"/>
                    </a:srgbClr>
                  </a:outerShdw>
                </a:effectLst>
              </a:rPr>
              <a:t>Venn diagrams</a:t>
            </a:r>
          </a:p>
        </p:txBody>
      </p:sp>
      <p:sp>
        <p:nvSpPr>
          <p:cNvPr id="3" name="Content Placeholder 2"/>
          <p:cNvSpPr>
            <a:spLocks noGrp="1"/>
          </p:cNvSpPr>
          <p:nvPr>
            <p:ph idx="1"/>
          </p:nvPr>
        </p:nvSpPr>
        <p:spPr/>
        <p:txBody>
          <a:bodyPr/>
          <a:lstStyle/>
          <a:p>
            <a:pPr marL="0" indent="0">
              <a:buNone/>
            </a:pPr>
            <a:r>
              <a:rPr lang="en-US" sz="3600" b="1" dirty="0">
                <a:solidFill>
                  <a:srgbClr val="00B050"/>
                </a:solidFill>
              </a:rPr>
              <a:t>You will:</a:t>
            </a:r>
          </a:p>
          <a:p>
            <a:pPr marL="0" indent="0">
              <a:buNone/>
            </a:pPr>
            <a:r>
              <a:rPr lang="en-US" dirty="0"/>
              <a:t>• Write down the union and the intersection of sets.</a:t>
            </a:r>
          </a:p>
          <a:p>
            <a:pPr marL="0" indent="0">
              <a:buNone/>
            </a:pPr>
            <a:r>
              <a:rPr lang="en-US" dirty="0"/>
              <a:t>• Draw Venn diagrams to show union and intersection of sets.</a:t>
            </a:r>
          </a:p>
        </p:txBody>
      </p:sp>
    </p:spTree>
    <p:extLst>
      <p:ext uri="{BB962C8B-B14F-4D97-AF65-F5344CB8AC3E}">
        <p14:creationId xmlns:p14="http://schemas.microsoft.com/office/powerpoint/2010/main" val="18789090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18087"/>
          </a:xfrm>
        </p:spPr>
        <p:txBody>
          <a:bodyPr>
            <a:normAutofit/>
          </a:bodyPr>
          <a:lstStyle/>
          <a:p>
            <a:r>
              <a:rPr lang="en-US" sz="3600" b="1" u="sng" dirty="0">
                <a:solidFill>
                  <a:srgbClr val="00B050"/>
                </a:solidFill>
                <a:effectLst>
                  <a:outerShdw blurRad="38100" dist="38100" dir="2700000" algn="tl">
                    <a:srgbClr val="000000">
                      <a:alpha val="43137"/>
                    </a:srgbClr>
                  </a:outerShdw>
                </a:effectLst>
              </a:rPr>
              <a:t>Materials that you will need</a:t>
            </a:r>
            <a:endParaRPr lang="en-US" sz="3600" u="sng"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dirty="0"/>
              <a:t>• Fruits</a:t>
            </a:r>
          </a:p>
          <a:p>
            <a:pPr marL="0" indent="0">
              <a:buNone/>
            </a:pPr>
            <a:r>
              <a:rPr lang="en-US" dirty="0"/>
              <a:t>• Seeds</a:t>
            </a:r>
          </a:p>
          <a:p>
            <a:pPr marL="0" indent="0">
              <a:buNone/>
            </a:pPr>
            <a:r>
              <a:rPr lang="en-US" dirty="0"/>
              <a:t>• Crayons, pencils, pens, rubbers, books</a:t>
            </a:r>
          </a:p>
          <a:p>
            <a:pPr marL="0" indent="0">
              <a:buNone/>
            </a:pPr>
            <a:r>
              <a:rPr lang="en-US" dirty="0"/>
              <a:t>• Empty bottles, tins, boxes</a:t>
            </a:r>
          </a:p>
        </p:txBody>
      </p:sp>
    </p:spTree>
    <p:extLst>
      <p:ext uri="{BB962C8B-B14F-4D97-AF65-F5344CB8AC3E}">
        <p14:creationId xmlns:p14="http://schemas.microsoft.com/office/powerpoint/2010/main" val="30349699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1817"/>
          </a:xfrm>
        </p:spPr>
        <p:txBody>
          <a:bodyPr>
            <a:normAutofit/>
          </a:bodyPr>
          <a:lstStyle/>
          <a:p>
            <a:r>
              <a:rPr lang="en-US" sz="3600" b="1" u="sng" dirty="0">
                <a:solidFill>
                  <a:srgbClr val="00B050"/>
                </a:solidFill>
                <a:effectLst>
                  <a:outerShdw blurRad="38100" dist="38100" dir="2700000" algn="tl">
                    <a:srgbClr val="000000">
                      <a:alpha val="43137"/>
                    </a:srgbClr>
                  </a:outerShdw>
                </a:effectLst>
              </a:rPr>
              <a:t>Introduction</a:t>
            </a:r>
            <a:endParaRPr lang="en-US" sz="3600" u="sng"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dirty="0"/>
              <a:t>The union and intersection of sets can be represented on a Venn diagram. In this lesson, you will learn about Venn diagrams. You can use Venn diagrams to compare union and intersection of sets.</a:t>
            </a:r>
          </a:p>
        </p:txBody>
      </p:sp>
    </p:spTree>
    <p:extLst>
      <p:ext uri="{BB962C8B-B14F-4D97-AF65-F5344CB8AC3E}">
        <p14:creationId xmlns:p14="http://schemas.microsoft.com/office/powerpoint/2010/main" val="19229368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07072"/>
          </a:xfrm>
        </p:spPr>
        <p:txBody>
          <a:bodyPr>
            <a:normAutofit fontScale="90000"/>
          </a:bodyPr>
          <a:lstStyle/>
          <a:p>
            <a:r>
              <a:rPr lang="en-US" b="1" u="sng" dirty="0">
                <a:solidFill>
                  <a:srgbClr val="00B050"/>
                </a:solidFill>
                <a:effectLst>
                  <a:outerShdw blurRad="38100" dist="38100" dir="2700000" algn="tl">
                    <a:srgbClr val="000000">
                      <a:alpha val="43137"/>
                    </a:srgbClr>
                  </a:outerShdw>
                </a:effectLst>
              </a:rPr>
              <a:t>Procedure</a:t>
            </a:r>
            <a:endParaRPr lang="en-US" u="sng"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06437" y="872198"/>
            <a:ext cx="10847363" cy="5985802"/>
          </a:xfrm>
        </p:spPr>
        <p:txBody>
          <a:bodyPr/>
          <a:lstStyle/>
          <a:p>
            <a:pPr marL="0" indent="0">
              <a:buNone/>
            </a:pPr>
            <a:r>
              <a:rPr lang="en-US" b="1" dirty="0"/>
              <a:t>Step 1:</a:t>
            </a:r>
          </a:p>
          <a:p>
            <a:pPr marL="0" indent="0">
              <a:buNone/>
            </a:pPr>
            <a:r>
              <a:rPr lang="en-US" dirty="0"/>
              <a:t>• Make two sets like the ones below.</a:t>
            </a:r>
          </a:p>
          <a:p>
            <a:pPr marL="0" indent="0">
              <a:buNone/>
            </a:pPr>
            <a:r>
              <a:rPr lang="en-US" dirty="0"/>
              <a:t>Set P={mango, orange, pears} Set</a:t>
            </a:r>
          </a:p>
          <a:p>
            <a:pPr marL="0" indent="0">
              <a:buNone/>
            </a:pPr>
            <a:r>
              <a:rPr lang="en-US" dirty="0"/>
              <a:t>Q={guava, mango, apples}, Find the intersection of the two sets. P      Q</a:t>
            </a:r>
          </a:p>
          <a:p>
            <a:pPr marL="0" indent="0">
              <a:buNone/>
            </a:pPr>
            <a:r>
              <a:rPr lang="en-US" dirty="0"/>
              <a:t>• Now represent the information on Venn diagrams like the ones below.</a:t>
            </a:r>
          </a:p>
        </p:txBody>
      </p:sp>
      <p:pic>
        <p:nvPicPr>
          <p:cNvPr id="5" name="Picture 4"/>
          <p:cNvPicPr>
            <a:picLocks noChangeAspect="1"/>
          </p:cNvPicPr>
          <p:nvPr/>
        </p:nvPicPr>
        <p:blipFill>
          <a:blip r:embed="rId2"/>
          <a:stretch>
            <a:fillRect/>
          </a:stretch>
        </p:blipFill>
        <p:spPr>
          <a:xfrm>
            <a:off x="1319755" y="3404381"/>
            <a:ext cx="4138510" cy="3453619"/>
          </a:xfrm>
          <a:prstGeom prst="rect">
            <a:avLst/>
          </a:prstGeom>
        </p:spPr>
      </p:pic>
      <p:sp>
        <p:nvSpPr>
          <p:cNvPr id="6" name="Arc 5"/>
          <p:cNvSpPr/>
          <p:nvPr/>
        </p:nvSpPr>
        <p:spPr>
          <a:xfrm>
            <a:off x="10170943" y="2487638"/>
            <a:ext cx="309488" cy="311833"/>
          </a:xfrm>
          <a:prstGeom prst="arc">
            <a:avLst>
              <a:gd name="adj1" fmla="val 10585416"/>
              <a:gd name="adj2" fmla="val 0"/>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592652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50"/>
                </a:solidFill>
                <a:effectLst>
                  <a:outerShdw blurRad="38100" dist="38100" dir="2700000" algn="tl">
                    <a:srgbClr val="000000">
                      <a:alpha val="43137"/>
                    </a:srgbClr>
                  </a:outerShdw>
                </a:effectLst>
              </a:rPr>
              <a:t>Introduction</a:t>
            </a:r>
            <a:endParaRPr lang="en-US"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dirty="0"/>
              <a:t>A set is a collection of well-defined objects or things. Each of the things found in a set is called a member or an element. In this lesson, you are going to learn about equivalent sets. You can use equivalent sets to compare number of objects.</a:t>
            </a:r>
          </a:p>
        </p:txBody>
      </p:sp>
    </p:spTree>
    <p:extLst>
      <p:ext uri="{BB962C8B-B14F-4D97-AF65-F5344CB8AC3E}">
        <p14:creationId xmlns:p14="http://schemas.microsoft.com/office/powerpoint/2010/main" val="3973209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609" y="196948"/>
            <a:ext cx="11227191" cy="5980015"/>
          </a:xfrm>
        </p:spPr>
        <p:txBody>
          <a:bodyPr/>
          <a:lstStyle/>
          <a:p>
            <a:pPr marL="0" indent="0">
              <a:buNone/>
            </a:pPr>
            <a:r>
              <a:rPr lang="en-US" dirty="0"/>
              <a:t>• Observe and say what you notice. The middle region is part of set P and set Q</a:t>
            </a:r>
          </a:p>
        </p:txBody>
      </p:sp>
      <p:pic>
        <p:nvPicPr>
          <p:cNvPr id="4" name="Picture 3"/>
          <p:cNvPicPr>
            <a:picLocks noChangeAspect="1"/>
          </p:cNvPicPr>
          <p:nvPr/>
        </p:nvPicPr>
        <p:blipFill>
          <a:blip r:embed="rId2"/>
          <a:stretch>
            <a:fillRect/>
          </a:stretch>
        </p:blipFill>
        <p:spPr>
          <a:xfrm>
            <a:off x="956602" y="1297712"/>
            <a:ext cx="3305908" cy="3162626"/>
          </a:xfrm>
          <a:prstGeom prst="rect">
            <a:avLst/>
          </a:prstGeom>
        </p:spPr>
      </p:pic>
      <p:pic>
        <p:nvPicPr>
          <p:cNvPr id="5" name="Picture 4"/>
          <p:cNvPicPr>
            <a:picLocks noChangeAspect="1"/>
          </p:cNvPicPr>
          <p:nvPr/>
        </p:nvPicPr>
        <p:blipFill>
          <a:blip r:embed="rId3"/>
          <a:stretch>
            <a:fillRect/>
          </a:stretch>
        </p:blipFill>
        <p:spPr>
          <a:xfrm>
            <a:off x="6668087" y="1297712"/>
            <a:ext cx="3305908" cy="3162626"/>
          </a:xfrm>
          <a:prstGeom prst="rect">
            <a:avLst/>
          </a:prstGeom>
        </p:spPr>
      </p:pic>
    </p:spTree>
    <p:extLst>
      <p:ext uri="{BB962C8B-B14F-4D97-AF65-F5344CB8AC3E}">
        <p14:creationId xmlns:p14="http://schemas.microsoft.com/office/powerpoint/2010/main" val="36345763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r>
              <a:rPr lang="en-US" b="1" dirty="0">
                <a:solidFill>
                  <a:srgbClr val="00B050"/>
                </a:solidFill>
                <a:effectLst>
                  <a:outerShdw blurRad="38100" dist="38100" dir="2700000" algn="tl">
                    <a:srgbClr val="000000">
                      <a:alpha val="43137"/>
                    </a:srgbClr>
                  </a:outerShdw>
                </a:effectLst>
              </a:rPr>
              <a:t>Step 2:</a:t>
            </a:r>
            <a:endParaRPr lang="en-US"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4572" y="914400"/>
            <a:ext cx="10819228" cy="5262563"/>
          </a:xfrm>
        </p:spPr>
        <p:txBody>
          <a:bodyPr/>
          <a:lstStyle/>
          <a:p>
            <a:pPr marL="514350" indent="-514350">
              <a:buAutoNum type="alphaLcPeriod"/>
            </a:pPr>
            <a:r>
              <a:rPr lang="en-US" dirty="0"/>
              <a:t>Now study the Venn diagrams below and identify the intersection and the union.</a:t>
            </a:r>
          </a:p>
          <a:p>
            <a:pPr marL="514350" indent="-514350">
              <a:buAutoNum type="alphaLcPeriod"/>
            </a:pPr>
            <a:r>
              <a:rPr lang="en-US" dirty="0"/>
              <a:t>You can also identify other parts of the Venn diagrams.</a:t>
            </a:r>
          </a:p>
        </p:txBody>
      </p:sp>
      <p:pic>
        <p:nvPicPr>
          <p:cNvPr id="4" name="Picture 3"/>
          <p:cNvPicPr>
            <a:picLocks noChangeAspect="1"/>
          </p:cNvPicPr>
          <p:nvPr/>
        </p:nvPicPr>
        <p:blipFill>
          <a:blip r:embed="rId2"/>
          <a:stretch>
            <a:fillRect/>
          </a:stretch>
        </p:blipFill>
        <p:spPr>
          <a:xfrm>
            <a:off x="1392701" y="2740547"/>
            <a:ext cx="7174523" cy="3618049"/>
          </a:xfrm>
          <a:prstGeom prst="rect">
            <a:avLst/>
          </a:prstGeom>
        </p:spPr>
      </p:pic>
    </p:spTree>
    <p:extLst>
      <p:ext uri="{BB962C8B-B14F-4D97-AF65-F5344CB8AC3E}">
        <p14:creationId xmlns:p14="http://schemas.microsoft.com/office/powerpoint/2010/main" val="30622365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0801"/>
          </a:xfrm>
        </p:spPr>
        <p:txBody>
          <a:bodyPr>
            <a:normAutofit fontScale="90000"/>
          </a:bodyPr>
          <a:lstStyle/>
          <a:p>
            <a:r>
              <a:rPr lang="en-US" b="1" dirty="0">
                <a:solidFill>
                  <a:srgbClr val="00B050"/>
                </a:solidFill>
                <a:effectLst>
                  <a:outerShdw blurRad="38100" dist="38100" dir="2700000" algn="tl">
                    <a:srgbClr val="000000">
                      <a:alpha val="43137"/>
                    </a:srgbClr>
                  </a:outerShdw>
                </a:effectLst>
              </a:rPr>
              <a:t>Step 3</a:t>
            </a:r>
            <a:r>
              <a:rPr lang="en-US" dirty="0">
                <a:solidFill>
                  <a:srgbClr val="00B050"/>
                </a:solidFill>
                <a:effectLst>
                  <a:outerShdw blurRad="38100" dist="38100" dir="2700000" algn="tl">
                    <a:srgbClr val="000000">
                      <a:alpha val="43137"/>
                    </a:srgbClr>
                  </a:outerShdw>
                </a:effectLst>
              </a:rPr>
              <a:t>:</a:t>
            </a:r>
          </a:p>
        </p:txBody>
      </p:sp>
      <p:sp>
        <p:nvSpPr>
          <p:cNvPr id="3" name="Content Placeholder 2"/>
          <p:cNvSpPr>
            <a:spLocks noGrp="1"/>
          </p:cNvSpPr>
          <p:nvPr>
            <p:ph idx="1"/>
          </p:nvPr>
        </p:nvSpPr>
        <p:spPr>
          <a:xfrm>
            <a:off x="534572" y="914400"/>
            <a:ext cx="10819228" cy="5943599"/>
          </a:xfrm>
        </p:spPr>
        <p:txBody>
          <a:bodyPr>
            <a:normAutofit fontScale="77500" lnSpcReduction="20000"/>
          </a:bodyPr>
          <a:lstStyle/>
          <a:p>
            <a:pPr marL="0" indent="0">
              <a:buNone/>
            </a:pPr>
            <a:r>
              <a:rPr lang="en-US" sz="3600" b="1" dirty="0">
                <a:solidFill>
                  <a:schemeClr val="accent2">
                    <a:lumMod val="50000"/>
                  </a:schemeClr>
                </a:solidFill>
                <a:effectLst>
                  <a:outerShdw blurRad="38100" dist="38100" dir="2700000" algn="tl">
                    <a:srgbClr val="000000">
                      <a:alpha val="43137"/>
                    </a:srgbClr>
                  </a:outerShdw>
                </a:effectLst>
              </a:rPr>
              <a:t>Exercise</a:t>
            </a:r>
          </a:p>
          <a:p>
            <a:pPr marL="0" indent="0">
              <a:buNone/>
            </a:pPr>
            <a:r>
              <a:rPr lang="en-US" dirty="0"/>
              <a:t>Draw Venn diagrams for each pair of sets.</a:t>
            </a:r>
          </a:p>
          <a:p>
            <a:pPr marL="514350" indent="-514350">
              <a:buAutoNum type="arabicPeriod"/>
            </a:pPr>
            <a:r>
              <a:rPr lang="en-US" dirty="0"/>
              <a:t>a. D= {a, e, I, o, u} </a:t>
            </a:r>
          </a:p>
          <a:p>
            <a:pPr marL="0" indent="0">
              <a:buNone/>
            </a:pPr>
            <a:r>
              <a:rPr lang="en-US" dirty="0"/>
              <a:t>             E={a, b, c, d, e}</a:t>
            </a:r>
          </a:p>
          <a:p>
            <a:pPr marL="0" indent="0">
              <a:buNone/>
            </a:pPr>
            <a:r>
              <a:rPr lang="en-US" dirty="0"/>
              <a:t>        b. G= {egg, rice, beans, maize} </a:t>
            </a:r>
          </a:p>
          <a:p>
            <a:pPr marL="0" indent="0">
              <a:buNone/>
            </a:pPr>
            <a:r>
              <a:rPr lang="en-US" dirty="0"/>
              <a:t>             H={tea, coffee, soya, egg } </a:t>
            </a:r>
          </a:p>
          <a:p>
            <a:pPr marL="0" indent="0">
              <a:buNone/>
            </a:pPr>
            <a:r>
              <a:rPr lang="en-US" dirty="0"/>
              <a:t>        c. M= {3, 5, 7, 9, 11, 13, 15}</a:t>
            </a:r>
          </a:p>
          <a:p>
            <a:pPr marL="0" indent="0">
              <a:buNone/>
            </a:pPr>
            <a:r>
              <a:rPr lang="pt-BR" dirty="0"/>
              <a:t>            N={1, 2, 3, 4, 5, 6, 7, 8, 9, </a:t>
            </a:r>
            <a:r>
              <a:rPr lang="en-US" dirty="0"/>
              <a:t>10}</a:t>
            </a:r>
          </a:p>
          <a:p>
            <a:pPr marL="0" indent="0">
              <a:buNone/>
            </a:pPr>
            <a:r>
              <a:rPr lang="en-US" dirty="0"/>
              <a:t>        d. Y = {ten, twenty, thirty, forty, fifty, sixty, seventy, eighty, ninety,}</a:t>
            </a:r>
          </a:p>
          <a:p>
            <a:pPr marL="0" indent="0">
              <a:buNone/>
            </a:pPr>
            <a:r>
              <a:rPr lang="en-US" dirty="0"/>
              <a:t>             Z = {five, ten, fifteen, twenty, twenty five, thirty, thirty five, forty} </a:t>
            </a:r>
          </a:p>
          <a:p>
            <a:pPr marL="0" indent="0">
              <a:buNone/>
            </a:pPr>
            <a:r>
              <a:rPr lang="en-US" dirty="0"/>
              <a:t>2.    Write the members of the intersection set.</a:t>
            </a:r>
          </a:p>
          <a:p>
            <a:pPr marL="0" indent="0">
              <a:buNone/>
            </a:pPr>
            <a:r>
              <a:rPr lang="en-US" dirty="0"/>
              <a:t>3.    Find</a:t>
            </a:r>
          </a:p>
          <a:p>
            <a:pPr marL="0" indent="0">
              <a:buNone/>
            </a:pPr>
            <a:r>
              <a:rPr lang="en-US" dirty="0"/>
              <a:t>   a.   n(P)</a:t>
            </a:r>
          </a:p>
          <a:p>
            <a:pPr marL="0" indent="0">
              <a:buNone/>
            </a:pPr>
            <a:r>
              <a:rPr lang="en-US" dirty="0"/>
              <a:t>   b.   n(Q)</a:t>
            </a:r>
          </a:p>
          <a:p>
            <a:pPr marL="0" indent="0">
              <a:buNone/>
            </a:pPr>
            <a:r>
              <a:rPr lang="en-US" dirty="0"/>
              <a:t>   c.   n(P Q)</a:t>
            </a:r>
          </a:p>
          <a:p>
            <a:pPr marL="0" indent="0">
              <a:buNone/>
            </a:pPr>
            <a:r>
              <a:rPr lang="en-US" dirty="0"/>
              <a:t>   d.   n(P Q)</a:t>
            </a:r>
          </a:p>
        </p:txBody>
      </p:sp>
    </p:spTree>
    <p:extLst>
      <p:ext uri="{BB962C8B-B14F-4D97-AF65-F5344CB8AC3E}">
        <p14:creationId xmlns:p14="http://schemas.microsoft.com/office/powerpoint/2010/main" val="26191570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lumMod val="50000"/>
                  </a:schemeClr>
                </a:solidFill>
                <a:effectLst>
                  <a:outerShdw blurRad="38100" dist="38100" dir="2700000" algn="tl">
                    <a:srgbClr val="000000">
                      <a:alpha val="43137"/>
                    </a:srgbClr>
                  </a:outerShdw>
                </a:effectLst>
              </a:rPr>
              <a:t>Topic: </a:t>
            </a:r>
            <a:r>
              <a:rPr lang="en-US" dirty="0">
                <a:solidFill>
                  <a:schemeClr val="accent5">
                    <a:lumMod val="50000"/>
                  </a:schemeClr>
                </a:solidFill>
                <a:effectLst>
                  <a:outerShdw blurRad="38100" dist="38100" dir="2700000" algn="tl">
                    <a:srgbClr val="000000">
                      <a:alpha val="43137"/>
                    </a:srgbClr>
                  </a:outerShdw>
                </a:effectLst>
              </a:rPr>
              <a:t>Whole numbers</a:t>
            </a:r>
            <a:br>
              <a:rPr lang="en-US" dirty="0">
                <a:solidFill>
                  <a:srgbClr val="FF0000"/>
                </a:solidFill>
                <a:effectLst>
                  <a:outerShdw blurRad="38100" dist="38100" dir="2700000" algn="tl">
                    <a:srgbClr val="000000">
                      <a:alpha val="43137"/>
                    </a:srgbClr>
                  </a:outerShdw>
                </a:effectLst>
              </a:rPr>
            </a:br>
            <a:r>
              <a:rPr lang="en-US" b="1" dirty="0">
                <a:solidFill>
                  <a:srgbClr val="FF0000"/>
                </a:solidFill>
                <a:effectLst>
                  <a:outerShdw blurRad="38100" dist="38100" dir="2700000" algn="tl">
                    <a:srgbClr val="000000">
                      <a:alpha val="43137"/>
                    </a:srgbClr>
                  </a:outerShdw>
                </a:effectLst>
              </a:rPr>
              <a:t>Lesson 1</a:t>
            </a:r>
            <a:r>
              <a:rPr lang="en-US" dirty="0">
                <a:solidFill>
                  <a:srgbClr val="FF0000"/>
                </a:solidFill>
                <a:effectLst>
                  <a:outerShdw blurRad="38100" dist="38100" dir="2700000" algn="tl">
                    <a:srgbClr val="000000">
                      <a:alpha val="43137"/>
                    </a:srgbClr>
                  </a:outerShdw>
                </a:effectLst>
              </a:rPr>
              <a:t>: Place value</a:t>
            </a:r>
          </a:p>
        </p:txBody>
      </p:sp>
      <p:sp>
        <p:nvSpPr>
          <p:cNvPr id="3" name="Content Placeholder 2"/>
          <p:cNvSpPr>
            <a:spLocks noGrp="1"/>
          </p:cNvSpPr>
          <p:nvPr>
            <p:ph idx="1"/>
          </p:nvPr>
        </p:nvSpPr>
        <p:spPr/>
        <p:txBody>
          <a:bodyPr/>
          <a:lstStyle/>
          <a:p>
            <a:pPr marL="0" indent="0">
              <a:buNone/>
            </a:pPr>
            <a:r>
              <a:rPr lang="en-US" sz="3600" b="1" dirty="0">
                <a:solidFill>
                  <a:srgbClr val="00B050"/>
                </a:solidFill>
              </a:rPr>
              <a:t>You will:</a:t>
            </a:r>
          </a:p>
          <a:p>
            <a:pPr marL="0" indent="0">
              <a:buNone/>
            </a:pPr>
            <a:r>
              <a:rPr lang="en-US" dirty="0"/>
              <a:t>• Name place value up to Hundred thousands</a:t>
            </a:r>
          </a:p>
          <a:p>
            <a:pPr marL="0" indent="0">
              <a:buNone/>
            </a:pPr>
            <a:r>
              <a:rPr lang="en-US" dirty="0"/>
              <a:t>• Read and write numbers up to 999,999</a:t>
            </a:r>
          </a:p>
        </p:txBody>
      </p:sp>
    </p:spTree>
    <p:extLst>
      <p:ext uri="{BB962C8B-B14F-4D97-AF65-F5344CB8AC3E}">
        <p14:creationId xmlns:p14="http://schemas.microsoft.com/office/powerpoint/2010/main" val="8159982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50"/>
                </a:solidFill>
                <a:effectLst>
                  <a:outerShdw blurRad="38100" dist="38100" dir="2700000" algn="tl">
                    <a:srgbClr val="000000">
                      <a:alpha val="43137"/>
                    </a:srgbClr>
                  </a:outerShdw>
                </a:effectLst>
              </a:rPr>
              <a:t>Materials that you will need</a:t>
            </a:r>
            <a:endParaRPr lang="en-US"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dirty="0"/>
              <a:t>• Seeds</a:t>
            </a:r>
          </a:p>
          <a:p>
            <a:pPr marL="0" indent="0">
              <a:buNone/>
            </a:pPr>
            <a:r>
              <a:rPr lang="en-US" dirty="0"/>
              <a:t>• Place value chart</a:t>
            </a:r>
          </a:p>
          <a:p>
            <a:pPr marL="0" indent="0">
              <a:buNone/>
            </a:pPr>
            <a:r>
              <a:rPr lang="en-US" dirty="0"/>
              <a:t>• Abacus</a:t>
            </a:r>
          </a:p>
          <a:p>
            <a:pPr marL="0" indent="0">
              <a:buNone/>
            </a:pPr>
            <a:r>
              <a:rPr lang="en-US" dirty="0"/>
              <a:t>• A book for reading</a:t>
            </a:r>
          </a:p>
        </p:txBody>
      </p:sp>
    </p:spTree>
    <p:extLst>
      <p:ext uri="{BB962C8B-B14F-4D97-AF65-F5344CB8AC3E}">
        <p14:creationId xmlns:p14="http://schemas.microsoft.com/office/powerpoint/2010/main" val="38579400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0801"/>
          </a:xfrm>
        </p:spPr>
        <p:txBody>
          <a:bodyPr>
            <a:normAutofit fontScale="90000"/>
          </a:bodyPr>
          <a:lstStyle/>
          <a:p>
            <a:r>
              <a:rPr lang="en-US" b="1" dirty="0">
                <a:solidFill>
                  <a:srgbClr val="00B050"/>
                </a:solidFill>
              </a:rPr>
              <a:t>Introduction</a:t>
            </a:r>
            <a:endParaRPr lang="en-US" dirty="0">
              <a:solidFill>
                <a:srgbClr val="00B050"/>
              </a:solidFill>
            </a:endParaRPr>
          </a:p>
        </p:txBody>
      </p:sp>
      <p:sp>
        <p:nvSpPr>
          <p:cNvPr id="3" name="Content Placeholder 2"/>
          <p:cNvSpPr>
            <a:spLocks noGrp="1"/>
          </p:cNvSpPr>
          <p:nvPr>
            <p:ph idx="1"/>
          </p:nvPr>
        </p:nvSpPr>
        <p:spPr>
          <a:xfrm>
            <a:off x="422031" y="815926"/>
            <a:ext cx="10931769" cy="5361037"/>
          </a:xfrm>
        </p:spPr>
        <p:txBody>
          <a:bodyPr/>
          <a:lstStyle/>
          <a:p>
            <a:pPr marL="0" indent="0">
              <a:buNone/>
            </a:pPr>
            <a:r>
              <a:rPr lang="en-US" dirty="0"/>
              <a:t>Can you tell the number of people in your village?</a:t>
            </a:r>
          </a:p>
          <a:p>
            <a:pPr marL="0" indent="0">
              <a:buNone/>
            </a:pPr>
            <a:r>
              <a:rPr lang="en-US" dirty="0"/>
              <a:t>Try to find out all the people playing in your village playground. Can you count them all?</a:t>
            </a:r>
          </a:p>
          <a:p>
            <a:pPr marL="0" indent="0">
              <a:buNone/>
            </a:pPr>
            <a:r>
              <a:rPr lang="en-US" dirty="0"/>
              <a:t>You are going to find place values of big numbers up to 999,999</a:t>
            </a:r>
          </a:p>
          <a:p>
            <a:pPr marL="0" indent="0">
              <a:buNone/>
            </a:pPr>
            <a:r>
              <a:rPr lang="en-US" dirty="0"/>
              <a:t>Place values help you to read and write big numbers in figures and words.</a:t>
            </a:r>
          </a:p>
        </p:txBody>
      </p:sp>
    </p:spTree>
    <p:extLst>
      <p:ext uri="{BB962C8B-B14F-4D97-AF65-F5344CB8AC3E}">
        <p14:creationId xmlns:p14="http://schemas.microsoft.com/office/powerpoint/2010/main" val="8700404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35207"/>
          </a:xfrm>
        </p:spPr>
        <p:txBody>
          <a:bodyPr>
            <a:normAutofit fontScale="90000"/>
          </a:bodyPr>
          <a:lstStyle/>
          <a:p>
            <a:r>
              <a:rPr lang="en-US" b="1" dirty="0">
                <a:solidFill>
                  <a:srgbClr val="00B050"/>
                </a:solidFill>
              </a:rPr>
              <a:t>Procedure</a:t>
            </a:r>
            <a:endParaRPr lang="en-US" dirty="0">
              <a:solidFill>
                <a:srgbClr val="00B050"/>
              </a:solidFill>
            </a:endParaRPr>
          </a:p>
        </p:txBody>
      </p:sp>
      <p:sp>
        <p:nvSpPr>
          <p:cNvPr id="3" name="Content Placeholder 2"/>
          <p:cNvSpPr>
            <a:spLocks noGrp="1"/>
          </p:cNvSpPr>
          <p:nvPr>
            <p:ph idx="1"/>
          </p:nvPr>
        </p:nvSpPr>
        <p:spPr>
          <a:xfrm>
            <a:off x="492369" y="900332"/>
            <a:ext cx="10861431" cy="5276631"/>
          </a:xfrm>
        </p:spPr>
        <p:txBody>
          <a:bodyPr>
            <a:normAutofit/>
          </a:bodyPr>
          <a:lstStyle/>
          <a:p>
            <a:pPr marL="0" indent="0">
              <a:buNone/>
            </a:pPr>
            <a:r>
              <a:rPr lang="en-US" dirty="0"/>
              <a:t>• You can use an abacus as a way to read big numbers</a:t>
            </a:r>
          </a:p>
          <a:p>
            <a:pPr marL="0" indent="0">
              <a:buNone/>
            </a:pPr>
            <a:r>
              <a:rPr lang="en-US" dirty="0"/>
              <a:t>• Make an abacus using five sticks and beads.</a:t>
            </a:r>
          </a:p>
          <a:p>
            <a:pPr marL="0" indent="0">
              <a:buNone/>
            </a:pPr>
            <a:r>
              <a:rPr lang="en-US" dirty="0"/>
              <a:t>• Place the beads on the sticks.</a:t>
            </a:r>
          </a:p>
          <a:p>
            <a:pPr marL="0" indent="0">
              <a:buNone/>
            </a:pPr>
            <a:r>
              <a:rPr lang="en-US" dirty="0"/>
              <a:t>• Read the number represented by the beads on the abacus that you have made. Remember that the position of each digit is the place value</a:t>
            </a:r>
          </a:p>
          <a:p>
            <a:pPr marL="0" indent="0">
              <a:buNone/>
            </a:pPr>
            <a:r>
              <a:rPr lang="en-US" dirty="0"/>
              <a:t>• Make cards and write on them: Ones, Tens, Hundreds, Thousands, Ten thousands and Hundred thousand.</a:t>
            </a:r>
          </a:p>
          <a:p>
            <a:pPr marL="0" indent="0">
              <a:buNone/>
            </a:pPr>
            <a:r>
              <a:rPr lang="en-US" dirty="0"/>
              <a:t>• Put the place value cards on the correct digit.</a:t>
            </a:r>
          </a:p>
          <a:p>
            <a:pPr marL="0" indent="0">
              <a:buNone/>
            </a:pPr>
            <a:r>
              <a:rPr lang="en-US" dirty="0"/>
              <a:t>• Keep </a:t>
            </a:r>
            <a:r>
              <a:rPr lang="en-US" dirty="0" err="1"/>
              <a:t>practising</a:t>
            </a:r>
            <a:r>
              <a:rPr lang="en-US" dirty="0"/>
              <a:t> with different numbers</a:t>
            </a:r>
          </a:p>
        </p:txBody>
      </p:sp>
    </p:spTree>
    <p:extLst>
      <p:ext uri="{BB962C8B-B14F-4D97-AF65-F5344CB8AC3E}">
        <p14:creationId xmlns:p14="http://schemas.microsoft.com/office/powerpoint/2010/main" val="37402986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3681"/>
          </a:xfrm>
        </p:spPr>
        <p:txBody>
          <a:bodyPr>
            <a:normAutofit fontScale="90000"/>
          </a:bodyPr>
          <a:lstStyle/>
          <a:p>
            <a:r>
              <a:rPr lang="en-US" b="1" dirty="0">
                <a:solidFill>
                  <a:srgbClr val="00B050"/>
                </a:solidFill>
                <a:effectLst>
                  <a:outerShdw blurRad="38100" dist="38100" dir="2700000" algn="tl">
                    <a:srgbClr val="000000">
                      <a:alpha val="43137"/>
                    </a:srgbClr>
                  </a:outerShdw>
                </a:effectLst>
              </a:rPr>
              <a:t>Step 2:</a:t>
            </a:r>
            <a:endParaRPr lang="en-US"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3895" y="998806"/>
            <a:ext cx="10959905" cy="5697416"/>
          </a:xfrm>
        </p:spPr>
        <p:txBody>
          <a:bodyPr/>
          <a:lstStyle/>
          <a:p>
            <a:pPr marL="0" indent="0">
              <a:buNone/>
            </a:pPr>
            <a:r>
              <a:rPr lang="en-US" dirty="0"/>
              <a:t>• Think about all the words in your text book.</a:t>
            </a:r>
          </a:p>
          <a:p>
            <a:pPr marL="0" indent="0">
              <a:buNone/>
            </a:pPr>
            <a:r>
              <a:rPr lang="en-US" dirty="0"/>
              <a:t>• Do you think it is a small or big number?</a:t>
            </a:r>
          </a:p>
          <a:p>
            <a:pPr marL="0" indent="0">
              <a:buNone/>
            </a:pPr>
            <a:r>
              <a:rPr lang="en-US" dirty="0"/>
              <a:t>• Note that the number of words is big. Guess the number of words.</a:t>
            </a:r>
          </a:p>
          <a:p>
            <a:pPr marL="0" indent="0">
              <a:buNone/>
            </a:pPr>
            <a:r>
              <a:rPr lang="en-US" dirty="0"/>
              <a:t>• Write the number you think and name the place values of each digit</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5464396"/>
              </p:ext>
            </p:extLst>
          </p:nvPr>
        </p:nvGraphicFramePr>
        <p:xfrm>
          <a:off x="393895" y="3547011"/>
          <a:ext cx="9270610" cy="1371062"/>
        </p:xfrm>
        <a:graphic>
          <a:graphicData uri="http://schemas.openxmlformats.org/drawingml/2006/table">
            <a:tbl>
              <a:tblPr firstRow="1" bandRow="1">
                <a:tableStyleId>{5940675A-B579-460E-94D1-54222C63F5DA}</a:tableStyleId>
              </a:tblPr>
              <a:tblGrid>
                <a:gridCol w="1545102">
                  <a:extLst>
                    <a:ext uri="{9D8B030D-6E8A-4147-A177-3AD203B41FA5}">
                      <a16:colId xmlns:a16="http://schemas.microsoft.com/office/drawing/2014/main" val="328450831"/>
                    </a:ext>
                  </a:extLst>
                </a:gridCol>
                <a:gridCol w="1765831">
                  <a:extLst>
                    <a:ext uri="{9D8B030D-6E8A-4147-A177-3AD203B41FA5}">
                      <a16:colId xmlns:a16="http://schemas.microsoft.com/office/drawing/2014/main" val="2540189774"/>
                    </a:ext>
                  </a:extLst>
                </a:gridCol>
                <a:gridCol w="1772322">
                  <a:extLst>
                    <a:ext uri="{9D8B030D-6E8A-4147-A177-3AD203B41FA5}">
                      <a16:colId xmlns:a16="http://schemas.microsoft.com/office/drawing/2014/main" val="502600107"/>
                    </a:ext>
                  </a:extLst>
                </a:gridCol>
                <a:gridCol w="1655466">
                  <a:extLst>
                    <a:ext uri="{9D8B030D-6E8A-4147-A177-3AD203B41FA5}">
                      <a16:colId xmlns:a16="http://schemas.microsoft.com/office/drawing/2014/main" val="3725707827"/>
                    </a:ext>
                  </a:extLst>
                </a:gridCol>
                <a:gridCol w="1188040">
                  <a:extLst>
                    <a:ext uri="{9D8B030D-6E8A-4147-A177-3AD203B41FA5}">
                      <a16:colId xmlns:a16="http://schemas.microsoft.com/office/drawing/2014/main" val="3133280705"/>
                    </a:ext>
                  </a:extLst>
                </a:gridCol>
                <a:gridCol w="1343849">
                  <a:extLst>
                    <a:ext uri="{9D8B030D-6E8A-4147-A177-3AD203B41FA5}">
                      <a16:colId xmlns:a16="http://schemas.microsoft.com/office/drawing/2014/main" val="2104457130"/>
                    </a:ext>
                  </a:extLst>
                </a:gridCol>
              </a:tblGrid>
              <a:tr h="561294">
                <a:tc>
                  <a:txBody>
                    <a:bodyPr/>
                    <a:lstStyle/>
                    <a:p>
                      <a:r>
                        <a:rPr lang="en-US" sz="2400" b="0" i="0" u="none" strike="noStrike" kern="1200" baseline="0" dirty="0">
                          <a:solidFill>
                            <a:schemeClr val="tx1"/>
                          </a:solidFill>
                          <a:latin typeface="+mn-lt"/>
                          <a:ea typeface="+mn-ea"/>
                          <a:cs typeface="+mn-cs"/>
                        </a:rPr>
                        <a:t>Hundred</a:t>
                      </a:r>
                    </a:p>
                    <a:p>
                      <a:r>
                        <a:rPr lang="en-US" sz="2400" b="0" i="0" u="none" strike="noStrike" kern="1200" baseline="0" dirty="0">
                          <a:solidFill>
                            <a:schemeClr val="tx1"/>
                          </a:solidFill>
                          <a:latin typeface="+mn-lt"/>
                          <a:ea typeface="+mn-ea"/>
                          <a:cs typeface="+mn-cs"/>
                        </a:rPr>
                        <a:t>thousand</a:t>
                      </a:r>
                      <a:endParaRPr lang="en-US" sz="2400" dirty="0"/>
                    </a:p>
                  </a:txBody>
                  <a:tcPr/>
                </a:tc>
                <a:tc>
                  <a:txBody>
                    <a:bodyPr/>
                    <a:lstStyle/>
                    <a:p>
                      <a:r>
                        <a:rPr lang="en-US" sz="2400" b="0" i="0" u="none" strike="noStrike" kern="1200" baseline="0" dirty="0">
                          <a:solidFill>
                            <a:schemeClr val="tx1"/>
                          </a:solidFill>
                          <a:latin typeface="+mn-lt"/>
                          <a:ea typeface="+mn-ea"/>
                          <a:cs typeface="+mn-cs"/>
                        </a:rPr>
                        <a:t>Ten</a:t>
                      </a:r>
                    </a:p>
                    <a:p>
                      <a:r>
                        <a:rPr lang="en-US" sz="2400" b="0" i="0" u="none" strike="noStrike" kern="1200" baseline="0" dirty="0">
                          <a:solidFill>
                            <a:schemeClr val="tx1"/>
                          </a:solidFill>
                          <a:latin typeface="+mn-lt"/>
                          <a:ea typeface="+mn-ea"/>
                          <a:cs typeface="+mn-cs"/>
                        </a:rPr>
                        <a:t>thousands</a:t>
                      </a:r>
                      <a:endParaRPr lang="en-US" sz="2400" dirty="0"/>
                    </a:p>
                  </a:txBody>
                  <a:tcPr/>
                </a:tc>
                <a:tc>
                  <a:txBody>
                    <a:bodyPr/>
                    <a:lstStyle/>
                    <a:p>
                      <a:r>
                        <a:rPr lang="en-US" sz="2400" b="0" i="0" u="none" strike="noStrike" kern="1200" baseline="0" dirty="0">
                          <a:solidFill>
                            <a:schemeClr val="tx1"/>
                          </a:solidFill>
                          <a:latin typeface="+mn-lt"/>
                          <a:ea typeface="+mn-ea"/>
                          <a:cs typeface="+mn-cs"/>
                        </a:rPr>
                        <a:t>Thousands</a:t>
                      </a:r>
                      <a:endParaRPr lang="en-US" sz="2400" dirty="0"/>
                    </a:p>
                  </a:txBody>
                  <a:tcPr/>
                </a:tc>
                <a:tc>
                  <a:txBody>
                    <a:bodyPr/>
                    <a:lstStyle/>
                    <a:p>
                      <a:r>
                        <a:rPr lang="en-US" sz="2400" b="0" i="0" u="none" strike="noStrike" kern="1200" baseline="0" dirty="0">
                          <a:solidFill>
                            <a:schemeClr val="tx1"/>
                          </a:solidFill>
                          <a:latin typeface="+mn-lt"/>
                          <a:ea typeface="+mn-ea"/>
                          <a:cs typeface="+mn-cs"/>
                        </a:rPr>
                        <a:t>Hundreds</a:t>
                      </a:r>
                      <a:endParaRPr lang="en-US" sz="2400" dirty="0"/>
                    </a:p>
                  </a:txBody>
                  <a:tcPr/>
                </a:tc>
                <a:tc>
                  <a:txBody>
                    <a:bodyPr/>
                    <a:lstStyle/>
                    <a:p>
                      <a:r>
                        <a:rPr lang="en-US" sz="2400" b="0" i="0" u="none" strike="noStrike" kern="1200" baseline="0" dirty="0">
                          <a:solidFill>
                            <a:schemeClr val="tx1"/>
                          </a:solidFill>
                          <a:latin typeface="+mn-lt"/>
                          <a:ea typeface="+mn-ea"/>
                          <a:cs typeface="+mn-cs"/>
                        </a:rPr>
                        <a:t>Tens</a:t>
                      </a:r>
                      <a:endParaRPr lang="en-US" sz="2400" dirty="0"/>
                    </a:p>
                  </a:txBody>
                  <a:tcPr/>
                </a:tc>
                <a:tc>
                  <a:txBody>
                    <a:bodyPr/>
                    <a:lstStyle/>
                    <a:p>
                      <a:r>
                        <a:rPr lang="en-US" sz="2400" b="0" i="0" u="none" strike="noStrike" kern="1200" baseline="0" dirty="0">
                          <a:solidFill>
                            <a:schemeClr val="tx1"/>
                          </a:solidFill>
                          <a:latin typeface="+mn-lt"/>
                          <a:ea typeface="+mn-ea"/>
                          <a:cs typeface="+mn-cs"/>
                        </a:rPr>
                        <a:t>Ones</a:t>
                      </a:r>
                      <a:endParaRPr lang="en-US" sz="2400" dirty="0"/>
                    </a:p>
                  </a:txBody>
                  <a:tcPr/>
                </a:tc>
                <a:extLst>
                  <a:ext uri="{0D108BD9-81ED-4DB2-BD59-A6C34878D82A}">
                    <a16:rowId xmlns:a16="http://schemas.microsoft.com/office/drawing/2014/main" val="2872955240"/>
                  </a:ext>
                </a:extLst>
              </a:tr>
              <a:tr h="548102">
                <a:tc>
                  <a:txBody>
                    <a:bodyPr/>
                    <a:lstStyle/>
                    <a:p>
                      <a:r>
                        <a:rPr lang="en-US" sz="2400" dirty="0"/>
                        <a:t>2</a:t>
                      </a:r>
                    </a:p>
                  </a:txBody>
                  <a:tcPr/>
                </a:tc>
                <a:tc>
                  <a:txBody>
                    <a:bodyPr/>
                    <a:lstStyle/>
                    <a:p>
                      <a:r>
                        <a:rPr lang="en-US" sz="2400" dirty="0"/>
                        <a:t>4</a:t>
                      </a:r>
                    </a:p>
                  </a:txBody>
                  <a:tcPr/>
                </a:tc>
                <a:tc>
                  <a:txBody>
                    <a:bodyPr/>
                    <a:lstStyle/>
                    <a:p>
                      <a:r>
                        <a:rPr lang="en-US" sz="2400" dirty="0"/>
                        <a:t>5</a:t>
                      </a:r>
                    </a:p>
                  </a:txBody>
                  <a:tcPr/>
                </a:tc>
                <a:tc>
                  <a:txBody>
                    <a:bodyPr/>
                    <a:lstStyle/>
                    <a:p>
                      <a:r>
                        <a:rPr lang="en-US" sz="2400" dirty="0"/>
                        <a:t>3</a:t>
                      </a:r>
                    </a:p>
                  </a:txBody>
                  <a:tcPr/>
                </a:tc>
                <a:tc>
                  <a:txBody>
                    <a:bodyPr/>
                    <a:lstStyle/>
                    <a:p>
                      <a:r>
                        <a:rPr lang="en-US" sz="2400" dirty="0"/>
                        <a:t>8</a:t>
                      </a:r>
                    </a:p>
                  </a:txBody>
                  <a:tcPr/>
                </a:tc>
                <a:tc>
                  <a:txBody>
                    <a:bodyPr/>
                    <a:lstStyle/>
                    <a:p>
                      <a:r>
                        <a:rPr lang="en-US" sz="2400" dirty="0"/>
                        <a:t>3</a:t>
                      </a:r>
                    </a:p>
                  </a:txBody>
                  <a:tcPr/>
                </a:tc>
                <a:extLst>
                  <a:ext uri="{0D108BD9-81ED-4DB2-BD59-A6C34878D82A}">
                    <a16:rowId xmlns:a16="http://schemas.microsoft.com/office/drawing/2014/main" val="3758596070"/>
                  </a:ext>
                </a:extLst>
              </a:tr>
            </a:tbl>
          </a:graphicData>
        </a:graphic>
      </p:graphicFrame>
    </p:spTree>
    <p:extLst>
      <p:ext uri="{BB962C8B-B14F-4D97-AF65-F5344CB8AC3E}">
        <p14:creationId xmlns:p14="http://schemas.microsoft.com/office/powerpoint/2010/main" val="23554327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50"/>
                </a:solidFill>
                <a:effectLst>
                  <a:outerShdw blurRad="38100" dist="38100" dir="2700000" algn="tl">
                    <a:srgbClr val="000000">
                      <a:alpha val="43137"/>
                    </a:srgbClr>
                  </a:outerShdw>
                </a:effectLst>
              </a:rPr>
              <a:t>Exercise</a:t>
            </a:r>
            <a:endParaRPr lang="en-US"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a:t>Now that you have understood,</a:t>
            </a:r>
          </a:p>
          <a:p>
            <a:r>
              <a:rPr lang="en-US" dirty="0"/>
              <a:t>write the place value of each digit</a:t>
            </a:r>
          </a:p>
        </p:txBody>
      </p:sp>
      <p:pic>
        <p:nvPicPr>
          <p:cNvPr id="4" name="Picture 3"/>
          <p:cNvPicPr>
            <a:picLocks noChangeAspect="1"/>
          </p:cNvPicPr>
          <p:nvPr/>
        </p:nvPicPr>
        <p:blipFill>
          <a:blip r:embed="rId2"/>
          <a:stretch>
            <a:fillRect/>
          </a:stretch>
        </p:blipFill>
        <p:spPr>
          <a:xfrm>
            <a:off x="1160812" y="2968283"/>
            <a:ext cx="7336073" cy="2602523"/>
          </a:xfrm>
          <a:prstGeom prst="rect">
            <a:avLst/>
          </a:prstGeom>
        </p:spPr>
      </p:pic>
    </p:spTree>
    <p:extLst>
      <p:ext uri="{BB962C8B-B14F-4D97-AF65-F5344CB8AC3E}">
        <p14:creationId xmlns:p14="http://schemas.microsoft.com/office/powerpoint/2010/main" val="34603188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a:solidFill>
                  <a:srgbClr val="FF0000"/>
                </a:solidFill>
                <a:effectLst>
                  <a:outerShdw blurRad="38100" dist="38100" dir="2700000" algn="tl">
                    <a:srgbClr val="000000">
                      <a:alpha val="43137"/>
                    </a:srgbClr>
                  </a:outerShdw>
                </a:effectLst>
              </a:rPr>
              <a:t>Lesson 2: </a:t>
            </a:r>
            <a:r>
              <a:rPr lang="en-US" sz="4000" u="sng" dirty="0">
                <a:solidFill>
                  <a:srgbClr val="FF0000"/>
                </a:solidFill>
                <a:effectLst>
                  <a:outerShdw blurRad="38100" dist="38100" dir="2700000" algn="tl">
                    <a:srgbClr val="000000">
                      <a:alpha val="43137"/>
                    </a:srgbClr>
                  </a:outerShdw>
                </a:effectLst>
              </a:rPr>
              <a:t>Values of numbers up to</a:t>
            </a:r>
            <a:br>
              <a:rPr lang="en-US" sz="4000" u="sng" dirty="0">
                <a:solidFill>
                  <a:srgbClr val="FF0000"/>
                </a:solidFill>
                <a:effectLst>
                  <a:outerShdw blurRad="38100" dist="38100" dir="2700000" algn="tl">
                    <a:srgbClr val="000000">
                      <a:alpha val="43137"/>
                    </a:srgbClr>
                  </a:outerShdw>
                </a:effectLst>
              </a:rPr>
            </a:br>
            <a:r>
              <a:rPr lang="en-US" sz="4000" u="sng" dirty="0">
                <a:solidFill>
                  <a:srgbClr val="FF0000"/>
                </a:solidFill>
                <a:effectLst>
                  <a:outerShdw blurRad="38100" dist="38100" dir="2700000" algn="tl">
                    <a:srgbClr val="000000">
                      <a:alpha val="43137"/>
                    </a:srgbClr>
                  </a:outerShdw>
                </a:effectLst>
              </a:rPr>
              <a:t>999,999</a:t>
            </a:r>
          </a:p>
        </p:txBody>
      </p:sp>
      <p:sp>
        <p:nvSpPr>
          <p:cNvPr id="3" name="Content Placeholder 2"/>
          <p:cNvSpPr>
            <a:spLocks noGrp="1"/>
          </p:cNvSpPr>
          <p:nvPr>
            <p:ph idx="1"/>
          </p:nvPr>
        </p:nvSpPr>
        <p:spPr/>
        <p:txBody>
          <a:bodyPr/>
          <a:lstStyle/>
          <a:p>
            <a:pPr marL="0" indent="0">
              <a:buNone/>
            </a:pPr>
            <a:r>
              <a:rPr lang="en-US" sz="3600" b="1" dirty="0">
                <a:solidFill>
                  <a:srgbClr val="00B050"/>
                </a:solidFill>
              </a:rPr>
              <a:t>You will:</a:t>
            </a:r>
          </a:p>
          <a:p>
            <a:pPr marL="0" indent="0">
              <a:buNone/>
            </a:pPr>
            <a:r>
              <a:rPr lang="en-US" dirty="0"/>
              <a:t>• Name place values and values of numbers up to 999,999</a:t>
            </a:r>
          </a:p>
        </p:txBody>
      </p:sp>
    </p:spTree>
    <p:extLst>
      <p:ext uri="{BB962C8B-B14F-4D97-AF65-F5344CB8AC3E}">
        <p14:creationId xmlns:p14="http://schemas.microsoft.com/office/powerpoint/2010/main" val="3568856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00B050"/>
                </a:solidFill>
                <a:effectLst>
                  <a:outerShdw blurRad="38100" dist="38100" dir="2700000" algn="tl">
                    <a:srgbClr val="000000">
                      <a:alpha val="43137"/>
                    </a:srgbClr>
                  </a:outerShdw>
                </a:effectLst>
              </a:rPr>
              <a:t>Procedure</a:t>
            </a:r>
            <a:endParaRPr lang="en-US" u="sng"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en-US" sz="3600" b="1" dirty="0">
                <a:solidFill>
                  <a:schemeClr val="accent2">
                    <a:lumMod val="50000"/>
                  </a:schemeClr>
                </a:solidFill>
              </a:rPr>
              <a:t>Step 1:</a:t>
            </a:r>
          </a:p>
          <a:p>
            <a:pPr marL="514350" indent="-514350">
              <a:buAutoNum type="alphaLcPeriod"/>
            </a:pPr>
            <a:r>
              <a:rPr lang="en-US" dirty="0"/>
              <a:t>Get some fruits and make two sets of five members each.</a:t>
            </a:r>
          </a:p>
          <a:p>
            <a:pPr marL="514350" indent="-514350">
              <a:buAutoNum type="alphaLcPeriod"/>
            </a:pPr>
            <a:r>
              <a:rPr lang="en-US" dirty="0"/>
              <a:t>One is a set of 5 mangoes and the other is a set of 5 oranges.</a:t>
            </a:r>
          </a:p>
          <a:p>
            <a:pPr marL="514350" indent="-514350">
              <a:buAutoNum type="alphaLcPeriod"/>
            </a:pPr>
            <a:r>
              <a:rPr lang="en-US" dirty="0"/>
              <a:t>Count the members in each set.</a:t>
            </a:r>
          </a:p>
          <a:p>
            <a:pPr marL="514350" indent="-514350">
              <a:buAutoNum type="alphaLcPeriod"/>
            </a:pPr>
            <a:r>
              <a:rPr lang="en-US" dirty="0"/>
              <a:t>What do you notice?</a:t>
            </a:r>
          </a:p>
        </p:txBody>
      </p:sp>
    </p:spTree>
    <p:extLst>
      <p:ext uri="{BB962C8B-B14F-4D97-AF65-F5344CB8AC3E}">
        <p14:creationId xmlns:p14="http://schemas.microsoft.com/office/powerpoint/2010/main" val="17104934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78937"/>
          </a:xfrm>
        </p:spPr>
        <p:txBody>
          <a:bodyPr>
            <a:normAutofit fontScale="90000"/>
          </a:bodyPr>
          <a:lstStyle/>
          <a:p>
            <a:r>
              <a:rPr lang="en-US" b="1" dirty="0">
                <a:solidFill>
                  <a:srgbClr val="00B050"/>
                </a:solidFill>
              </a:rPr>
              <a:t>You will need:</a:t>
            </a:r>
            <a:endParaRPr lang="en-US" dirty="0">
              <a:solidFill>
                <a:srgbClr val="00B050"/>
              </a:solidFill>
            </a:endParaRPr>
          </a:p>
        </p:txBody>
      </p:sp>
      <p:sp>
        <p:nvSpPr>
          <p:cNvPr id="3" name="Content Placeholder 2"/>
          <p:cNvSpPr>
            <a:spLocks noGrp="1"/>
          </p:cNvSpPr>
          <p:nvPr>
            <p:ph idx="1"/>
          </p:nvPr>
        </p:nvSpPr>
        <p:spPr/>
        <p:txBody>
          <a:bodyPr>
            <a:normAutofit/>
          </a:bodyPr>
          <a:lstStyle/>
          <a:p>
            <a:pPr marL="0" indent="0">
              <a:buNone/>
            </a:pPr>
            <a:r>
              <a:rPr lang="en-US" dirty="0"/>
              <a:t>• An abacus</a:t>
            </a:r>
          </a:p>
          <a:p>
            <a:pPr marL="0" indent="0">
              <a:buNone/>
            </a:pPr>
            <a:r>
              <a:rPr lang="en-US" dirty="0"/>
              <a:t>• Number cards</a:t>
            </a:r>
          </a:p>
          <a:p>
            <a:pPr marL="0" indent="0">
              <a:buNone/>
            </a:pPr>
            <a:r>
              <a:rPr lang="en-US" dirty="0"/>
              <a:t>• Place value cards</a:t>
            </a:r>
          </a:p>
          <a:p>
            <a:pPr marL="0" indent="0">
              <a:buNone/>
            </a:pPr>
            <a:r>
              <a:rPr lang="en-US" dirty="0"/>
              <a:t>Place values and values will help you to read and write numbers in figures and in words. You can understand the value of numbers you use every day for example the number of people in your village.</a:t>
            </a:r>
          </a:p>
        </p:txBody>
      </p:sp>
    </p:spTree>
    <p:extLst>
      <p:ext uri="{BB962C8B-B14F-4D97-AF65-F5344CB8AC3E}">
        <p14:creationId xmlns:p14="http://schemas.microsoft.com/office/powerpoint/2010/main" val="12033254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36733"/>
          </a:xfrm>
        </p:spPr>
        <p:txBody>
          <a:bodyPr>
            <a:normAutofit fontScale="90000"/>
          </a:bodyPr>
          <a:lstStyle/>
          <a:p>
            <a:r>
              <a:rPr lang="en-US" b="1" dirty="0">
                <a:solidFill>
                  <a:srgbClr val="00B050"/>
                </a:solidFill>
                <a:effectLst>
                  <a:outerShdw blurRad="38100" dist="38100" dir="2700000" algn="tl">
                    <a:srgbClr val="000000">
                      <a:alpha val="43137"/>
                    </a:srgbClr>
                  </a:outerShdw>
                </a:effectLst>
              </a:rPr>
              <a:t>Step 2:</a:t>
            </a:r>
            <a:endParaRPr lang="en-US"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8474" y="801858"/>
            <a:ext cx="11255326" cy="6056142"/>
          </a:xfrm>
        </p:spPr>
        <p:txBody>
          <a:bodyPr>
            <a:normAutofit lnSpcReduction="10000"/>
          </a:bodyPr>
          <a:lstStyle/>
          <a:p>
            <a:pPr marL="0" indent="0">
              <a:buNone/>
            </a:pPr>
            <a:r>
              <a:rPr lang="en-US" dirty="0"/>
              <a:t>Draw a place value chart like this one below</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Say the values of each digit</a:t>
            </a:r>
          </a:p>
          <a:p>
            <a:pPr marL="0" indent="0">
              <a:buNone/>
            </a:pPr>
            <a:r>
              <a:rPr lang="en-US" dirty="0"/>
              <a:t>• The value of 2 is 200,000</a:t>
            </a:r>
          </a:p>
          <a:p>
            <a:pPr marL="0" indent="0">
              <a:buNone/>
            </a:pPr>
            <a:r>
              <a:rPr lang="en-US" dirty="0"/>
              <a:t>• The value of 8 is________</a:t>
            </a:r>
          </a:p>
          <a:p>
            <a:pPr marL="0" indent="0">
              <a:buNone/>
            </a:pPr>
            <a:r>
              <a:rPr lang="en-US" dirty="0"/>
              <a:t>• The value of 5 is________</a:t>
            </a:r>
          </a:p>
          <a:p>
            <a:pPr marL="0" indent="0">
              <a:buNone/>
            </a:pPr>
            <a:r>
              <a:rPr lang="en-US" dirty="0"/>
              <a:t>• The value of 3 is ________</a:t>
            </a:r>
          </a:p>
          <a:p>
            <a:pPr marL="0" indent="0">
              <a:buNone/>
            </a:pPr>
            <a:r>
              <a:rPr lang="en-US" dirty="0"/>
              <a:t>• The value of 9 is _______</a:t>
            </a:r>
          </a:p>
          <a:p>
            <a:pPr marL="0" indent="0">
              <a:buNone/>
            </a:pPr>
            <a:r>
              <a:rPr lang="en-US" dirty="0"/>
              <a:t>• The value of 6 is _______</a:t>
            </a:r>
          </a:p>
          <a:p>
            <a:pPr marL="0" indent="0">
              <a:buNone/>
            </a:pPr>
            <a:endParaRPr lang="en-US" dirty="0"/>
          </a:p>
        </p:txBody>
      </p:sp>
      <p:pic>
        <p:nvPicPr>
          <p:cNvPr id="4" name="Picture 3"/>
          <p:cNvPicPr>
            <a:picLocks noChangeAspect="1"/>
          </p:cNvPicPr>
          <p:nvPr/>
        </p:nvPicPr>
        <p:blipFill>
          <a:blip r:embed="rId2"/>
          <a:stretch>
            <a:fillRect/>
          </a:stretch>
        </p:blipFill>
        <p:spPr>
          <a:xfrm>
            <a:off x="182884" y="1224523"/>
            <a:ext cx="7344387" cy="1919220"/>
          </a:xfrm>
          <a:prstGeom prst="rect">
            <a:avLst/>
          </a:prstGeom>
        </p:spPr>
      </p:pic>
    </p:spTree>
    <p:extLst>
      <p:ext uri="{BB962C8B-B14F-4D97-AF65-F5344CB8AC3E}">
        <p14:creationId xmlns:p14="http://schemas.microsoft.com/office/powerpoint/2010/main" val="30193004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0042"/>
            <a:ext cx="10515600" cy="267921"/>
          </a:xfrm>
        </p:spPr>
        <p:txBody>
          <a:bodyPr>
            <a:normAutofit fontScale="90000"/>
          </a:bodyPr>
          <a:lstStyle/>
          <a:p>
            <a:r>
              <a:rPr lang="en-US" sz="3600" b="1" dirty="0">
                <a:solidFill>
                  <a:srgbClr val="00B050"/>
                </a:solidFill>
              </a:rPr>
              <a:t>Step 3:</a:t>
            </a:r>
            <a:endParaRPr lang="en-US" sz="3600" dirty="0">
              <a:solidFill>
                <a:srgbClr val="00B050"/>
              </a:solidFill>
            </a:endParaRPr>
          </a:p>
        </p:txBody>
      </p:sp>
      <p:sp>
        <p:nvSpPr>
          <p:cNvPr id="3" name="Content Placeholder 2"/>
          <p:cNvSpPr>
            <a:spLocks noGrp="1"/>
          </p:cNvSpPr>
          <p:nvPr>
            <p:ph idx="1"/>
          </p:nvPr>
        </p:nvSpPr>
        <p:spPr>
          <a:xfrm>
            <a:off x="0" y="534572"/>
            <a:ext cx="11353800" cy="6323428"/>
          </a:xfrm>
        </p:spPr>
        <p:txBody>
          <a:bodyPr/>
          <a:lstStyle/>
          <a:p>
            <a:pPr marL="0" indent="0">
              <a:buNone/>
            </a:pPr>
            <a:r>
              <a:rPr lang="en-US" dirty="0"/>
              <a:t>You can find the value by multiplying the digit by the place value</a:t>
            </a:r>
          </a:p>
        </p:txBody>
      </p:sp>
      <p:pic>
        <p:nvPicPr>
          <p:cNvPr id="4" name="Picture 3"/>
          <p:cNvPicPr>
            <a:picLocks noChangeAspect="1"/>
          </p:cNvPicPr>
          <p:nvPr/>
        </p:nvPicPr>
        <p:blipFill>
          <a:blip r:embed="rId2"/>
          <a:stretch>
            <a:fillRect/>
          </a:stretch>
        </p:blipFill>
        <p:spPr>
          <a:xfrm>
            <a:off x="0" y="1196679"/>
            <a:ext cx="7835705" cy="2052963"/>
          </a:xfrm>
          <a:prstGeom prst="rect">
            <a:avLst/>
          </a:prstGeom>
        </p:spPr>
      </p:pic>
      <p:pic>
        <p:nvPicPr>
          <p:cNvPr id="5" name="Picture 4"/>
          <p:cNvPicPr>
            <a:picLocks noChangeAspect="1"/>
          </p:cNvPicPr>
          <p:nvPr/>
        </p:nvPicPr>
        <p:blipFill>
          <a:blip r:embed="rId3"/>
          <a:stretch>
            <a:fillRect/>
          </a:stretch>
        </p:blipFill>
        <p:spPr>
          <a:xfrm>
            <a:off x="126609" y="3696286"/>
            <a:ext cx="7596554" cy="2052963"/>
          </a:xfrm>
          <a:prstGeom prst="rect">
            <a:avLst/>
          </a:prstGeom>
        </p:spPr>
      </p:pic>
    </p:spTree>
    <p:extLst>
      <p:ext uri="{BB962C8B-B14F-4D97-AF65-F5344CB8AC3E}">
        <p14:creationId xmlns:p14="http://schemas.microsoft.com/office/powerpoint/2010/main" val="15980602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50"/>
                </a:solidFill>
                <a:effectLst>
                  <a:outerShdw blurRad="38100" dist="38100" dir="2700000" algn="tl">
                    <a:srgbClr val="000000">
                      <a:alpha val="43137"/>
                    </a:srgbClr>
                  </a:outerShdw>
                </a:effectLst>
              </a:rPr>
              <a:t>Exercise</a:t>
            </a:r>
            <a:endParaRPr lang="en-US"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dirty="0"/>
              <a:t>Name the place value and write the value of each underlined digit.</a:t>
            </a:r>
          </a:p>
        </p:txBody>
      </p:sp>
      <p:pic>
        <p:nvPicPr>
          <p:cNvPr id="4" name="Picture 3"/>
          <p:cNvPicPr>
            <a:picLocks noChangeAspect="1"/>
          </p:cNvPicPr>
          <p:nvPr/>
        </p:nvPicPr>
        <p:blipFill>
          <a:blip r:embed="rId2"/>
          <a:stretch>
            <a:fillRect/>
          </a:stretch>
        </p:blipFill>
        <p:spPr>
          <a:xfrm>
            <a:off x="838200" y="2447856"/>
            <a:ext cx="8282215" cy="2813461"/>
          </a:xfrm>
          <a:prstGeom prst="rect">
            <a:avLst/>
          </a:prstGeom>
        </p:spPr>
      </p:pic>
    </p:spTree>
    <p:extLst>
      <p:ext uri="{BB962C8B-B14F-4D97-AF65-F5344CB8AC3E}">
        <p14:creationId xmlns:p14="http://schemas.microsoft.com/office/powerpoint/2010/main" val="17253890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FF0000"/>
                </a:solidFill>
                <a:effectLst>
                  <a:outerShdw blurRad="38100" dist="38100" dir="2700000" algn="tl">
                    <a:srgbClr val="000000">
                      <a:alpha val="43137"/>
                    </a:srgbClr>
                  </a:outerShdw>
                </a:effectLst>
              </a:rPr>
              <a:t>Lesson 3: </a:t>
            </a:r>
            <a:r>
              <a:rPr lang="en-US" u="sng" dirty="0">
                <a:solidFill>
                  <a:srgbClr val="FF0000"/>
                </a:solidFill>
                <a:effectLst>
                  <a:outerShdw blurRad="38100" dist="38100" dir="2700000" algn="tl">
                    <a:srgbClr val="000000">
                      <a:alpha val="43137"/>
                    </a:srgbClr>
                  </a:outerShdw>
                </a:effectLst>
              </a:rPr>
              <a:t>Natural numbers</a:t>
            </a:r>
          </a:p>
        </p:txBody>
      </p:sp>
      <p:sp>
        <p:nvSpPr>
          <p:cNvPr id="3" name="Content Placeholder 2"/>
          <p:cNvSpPr>
            <a:spLocks noGrp="1"/>
          </p:cNvSpPr>
          <p:nvPr>
            <p:ph idx="1"/>
          </p:nvPr>
        </p:nvSpPr>
        <p:spPr/>
        <p:txBody>
          <a:bodyPr/>
          <a:lstStyle/>
          <a:p>
            <a:pPr marL="0" indent="0">
              <a:buNone/>
            </a:pPr>
            <a:r>
              <a:rPr lang="en-US" sz="3600" b="1" dirty="0">
                <a:solidFill>
                  <a:srgbClr val="00B050"/>
                </a:solidFill>
              </a:rPr>
              <a:t>You will:</a:t>
            </a:r>
          </a:p>
          <a:p>
            <a:pPr marL="0" indent="0">
              <a:buNone/>
            </a:pPr>
            <a:r>
              <a:rPr lang="en-US" dirty="0"/>
              <a:t>• Read and write natural numbers up to 999,999</a:t>
            </a:r>
          </a:p>
          <a:p>
            <a:pPr marL="0" indent="0">
              <a:buNone/>
            </a:pPr>
            <a:r>
              <a:rPr lang="en-US" dirty="0"/>
              <a:t>• Write numbers in expanded form</a:t>
            </a:r>
          </a:p>
        </p:txBody>
      </p:sp>
    </p:spTree>
    <p:extLst>
      <p:ext uri="{BB962C8B-B14F-4D97-AF65-F5344CB8AC3E}">
        <p14:creationId xmlns:p14="http://schemas.microsoft.com/office/powerpoint/2010/main" val="42726044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3343"/>
          </a:xfrm>
        </p:spPr>
        <p:txBody>
          <a:bodyPr>
            <a:normAutofit fontScale="90000"/>
          </a:bodyPr>
          <a:lstStyle/>
          <a:p>
            <a:r>
              <a:rPr lang="en-US" b="1" dirty="0">
                <a:solidFill>
                  <a:srgbClr val="00B050"/>
                </a:solidFill>
                <a:effectLst>
                  <a:outerShdw blurRad="38100" dist="38100" dir="2700000" algn="tl">
                    <a:srgbClr val="000000">
                      <a:alpha val="43137"/>
                    </a:srgbClr>
                  </a:outerShdw>
                </a:effectLst>
              </a:rPr>
              <a:t>You will need:</a:t>
            </a:r>
            <a:endParaRPr lang="en-US"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4745" y="928468"/>
            <a:ext cx="11199055" cy="5248495"/>
          </a:xfrm>
        </p:spPr>
        <p:txBody>
          <a:bodyPr/>
          <a:lstStyle/>
          <a:p>
            <a:pPr marL="0" indent="0">
              <a:buNone/>
            </a:pPr>
            <a:r>
              <a:rPr lang="en-US" dirty="0"/>
              <a:t>• Counters</a:t>
            </a:r>
          </a:p>
          <a:p>
            <a:pPr marL="0" indent="0">
              <a:buNone/>
            </a:pPr>
            <a:r>
              <a:rPr lang="en-US" dirty="0"/>
              <a:t>• Squared papers</a:t>
            </a:r>
          </a:p>
          <a:p>
            <a:pPr marL="0" indent="0">
              <a:buNone/>
            </a:pPr>
            <a:r>
              <a:rPr lang="en-US" dirty="0"/>
              <a:t>• Place value chart</a:t>
            </a:r>
          </a:p>
          <a:p>
            <a:pPr marL="0" indent="0">
              <a:buNone/>
            </a:pPr>
            <a:r>
              <a:rPr lang="en-US" dirty="0"/>
              <a:t>• Models</a:t>
            </a:r>
          </a:p>
          <a:p>
            <a:pPr marL="0" indent="0">
              <a:buNone/>
            </a:pPr>
            <a:r>
              <a:rPr lang="en-US" dirty="0"/>
              <a:t>Did you know that writing numbers in expanded form will help you read and write numbers correctly? Look at these examples</a:t>
            </a:r>
          </a:p>
        </p:txBody>
      </p:sp>
    </p:spTree>
    <p:extLst>
      <p:ext uri="{BB962C8B-B14F-4D97-AF65-F5344CB8AC3E}">
        <p14:creationId xmlns:p14="http://schemas.microsoft.com/office/powerpoint/2010/main" val="41467051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3004"/>
          </a:xfrm>
        </p:spPr>
        <p:txBody>
          <a:bodyPr>
            <a:noAutofit/>
          </a:bodyPr>
          <a:lstStyle/>
          <a:p>
            <a:r>
              <a:rPr lang="en-US" sz="3600" b="1" dirty="0">
                <a:solidFill>
                  <a:srgbClr val="00B050"/>
                </a:solidFill>
              </a:rPr>
              <a:t>Step 1:</a:t>
            </a:r>
            <a:endParaRPr lang="en-US" sz="3600" dirty="0">
              <a:solidFill>
                <a:srgbClr val="00B050"/>
              </a:solidFill>
            </a:endParaRPr>
          </a:p>
        </p:txBody>
      </p:sp>
      <p:sp>
        <p:nvSpPr>
          <p:cNvPr id="3" name="Content Placeholder 2"/>
          <p:cNvSpPr>
            <a:spLocks noGrp="1"/>
          </p:cNvSpPr>
          <p:nvPr>
            <p:ph idx="1"/>
          </p:nvPr>
        </p:nvSpPr>
        <p:spPr>
          <a:xfrm>
            <a:off x="0" y="858130"/>
            <a:ext cx="11353800" cy="5318833"/>
          </a:xfrm>
        </p:spPr>
        <p:txBody>
          <a:bodyPr/>
          <a:lstStyle/>
          <a:p>
            <a:pPr marL="0" indent="0">
              <a:buNone/>
            </a:pPr>
            <a:r>
              <a:rPr lang="en-US" dirty="0"/>
              <a:t>• Write 243,568 in words.</a:t>
            </a:r>
          </a:p>
          <a:p>
            <a:pPr marL="0" indent="0">
              <a:buNone/>
            </a:pPr>
            <a:r>
              <a:rPr lang="en-US" dirty="0"/>
              <a:t>• Draw a place value chart like the one below</a:t>
            </a:r>
          </a:p>
          <a:p>
            <a:pPr marL="0" indent="0">
              <a:buNone/>
            </a:pPr>
            <a:endParaRPr lang="en-US" dirty="0"/>
          </a:p>
          <a:p>
            <a:pPr marL="0" indent="0">
              <a:buNone/>
            </a:pPr>
            <a:r>
              <a:rPr lang="en-US" dirty="0"/>
              <a:t>243 Thousand 568</a:t>
            </a:r>
          </a:p>
          <a:p>
            <a:pPr marL="0" indent="0">
              <a:buNone/>
            </a:pPr>
            <a:r>
              <a:rPr lang="en-US" dirty="0"/>
              <a:t>Two hundred forty three thousand, five hundred sixty eight,</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28112617"/>
              </p:ext>
            </p:extLst>
          </p:nvPr>
        </p:nvGraphicFramePr>
        <p:xfrm>
          <a:off x="372012" y="1845080"/>
          <a:ext cx="5255066" cy="518160"/>
        </p:xfrm>
        <a:graphic>
          <a:graphicData uri="http://schemas.openxmlformats.org/drawingml/2006/table">
            <a:tbl>
              <a:tblPr firstRow="1" bandRow="1">
                <a:tableStyleId>{5940675A-B579-460E-94D1-54222C63F5DA}</a:tableStyleId>
              </a:tblPr>
              <a:tblGrid>
                <a:gridCol w="2627533">
                  <a:extLst>
                    <a:ext uri="{9D8B030D-6E8A-4147-A177-3AD203B41FA5}">
                      <a16:colId xmlns:a16="http://schemas.microsoft.com/office/drawing/2014/main" val="1473707702"/>
                    </a:ext>
                  </a:extLst>
                </a:gridCol>
                <a:gridCol w="2627533">
                  <a:extLst>
                    <a:ext uri="{9D8B030D-6E8A-4147-A177-3AD203B41FA5}">
                      <a16:colId xmlns:a16="http://schemas.microsoft.com/office/drawing/2014/main" val="1401427639"/>
                    </a:ext>
                  </a:extLst>
                </a:gridCol>
              </a:tblGrid>
              <a:tr h="462020">
                <a:tc>
                  <a:txBody>
                    <a:bodyPr/>
                    <a:lstStyle/>
                    <a:p>
                      <a:r>
                        <a:rPr lang="en-US" sz="2800" b="0" i="0" u="none" strike="noStrike" kern="1200" baseline="0" dirty="0">
                          <a:solidFill>
                            <a:schemeClr val="tx1"/>
                          </a:solidFill>
                          <a:latin typeface="+mn-lt"/>
                          <a:ea typeface="+mn-ea"/>
                          <a:cs typeface="+mn-cs"/>
                        </a:rPr>
                        <a:t>THOUSANDS</a:t>
                      </a:r>
                      <a:endParaRPr lang="en-US" sz="2800" dirty="0"/>
                    </a:p>
                  </a:txBody>
                  <a:tcPr/>
                </a:tc>
                <a:tc>
                  <a:txBody>
                    <a:bodyPr/>
                    <a:lstStyle/>
                    <a:p>
                      <a:r>
                        <a:rPr lang="en-US" sz="2800" b="0" i="0" u="none" strike="noStrike" kern="1200" baseline="0" dirty="0">
                          <a:solidFill>
                            <a:schemeClr val="tx1"/>
                          </a:solidFill>
                          <a:latin typeface="+mn-lt"/>
                          <a:ea typeface="+mn-ea"/>
                          <a:cs typeface="+mn-cs"/>
                        </a:rPr>
                        <a:t>UNITS</a:t>
                      </a:r>
                      <a:endParaRPr lang="en-US" sz="2800" dirty="0"/>
                    </a:p>
                  </a:txBody>
                  <a:tcPr/>
                </a:tc>
                <a:extLst>
                  <a:ext uri="{0D108BD9-81ED-4DB2-BD59-A6C34878D82A}">
                    <a16:rowId xmlns:a16="http://schemas.microsoft.com/office/drawing/2014/main" val="2415270311"/>
                  </a:ext>
                </a:extLst>
              </a:tr>
            </a:tbl>
          </a:graphicData>
        </a:graphic>
      </p:graphicFrame>
    </p:spTree>
    <p:extLst>
      <p:ext uri="{BB962C8B-B14F-4D97-AF65-F5344CB8AC3E}">
        <p14:creationId xmlns:p14="http://schemas.microsoft.com/office/powerpoint/2010/main" val="1754303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00B050"/>
                </a:solidFill>
                <a:effectLst>
                  <a:outerShdw blurRad="38100" dist="38100" dir="2700000" algn="tl">
                    <a:srgbClr val="000000">
                      <a:alpha val="43137"/>
                    </a:srgbClr>
                  </a:outerShdw>
                </a:effectLst>
              </a:rPr>
              <a:t>Step 2:</a:t>
            </a:r>
            <a:endParaRPr lang="en-US" sz="3600"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dirty="0"/>
              <a:t>Note that after every three digits from the right we write a coma. The three digits make a period. Each period is made up of </a:t>
            </a:r>
            <a:r>
              <a:rPr lang="en-US" b="1" dirty="0"/>
              <a:t>Hundreds, Tens and Ones.</a:t>
            </a:r>
          </a:p>
          <a:p>
            <a:pPr marL="0" indent="0">
              <a:buNone/>
            </a:pPr>
            <a:r>
              <a:rPr lang="en-US" dirty="0"/>
              <a:t>This makes it easier for us to write the number in words or figures.</a:t>
            </a:r>
          </a:p>
        </p:txBody>
      </p:sp>
    </p:spTree>
    <p:extLst>
      <p:ext uri="{BB962C8B-B14F-4D97-AF65-F5344CB8AC3E}">
        <p14:creationId xmlns:p14="http://schemas.microsoft.com/office/powerpoint/2010/main" val="34329963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50"/>
                </a:solidFill>
                <a:effectLst>
                  <a:outerShdw blurRad="38100" dist="38100" dir="2700000" algn="tl">
                    <a:srgbClr val="000000">
                      <a:alpha val="43137"/>
                    </a:srgbClr>
                  </a:outerShdw>
                </a:effectLst>
              </a:rPr>
              <a:t>Look at this example too!</a:t>
            </a:r>
            <a:endParaRPr lang="en-US"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dirty="0"/>
              <a:t>The World Health Organization has so far reported one hundred eighty seven thousand five hundred thirty six cases of Covid-19 in the whole world.</a:t>
            </a:r>
          </a:p>
          <a:p>
            <a:pPr marL="0" indent="0">
              <a:buNone/>
            </a:pPr>
            <a:r>
              <a:rPr lang="en-US" dirty="0"/>
              <a:t>Write the number in expanded form</a:t>
            </a:r>
          </a:p>
        </p:txBody>
      </p:sp>
    </p:spTree>
    <p:extLst>
      <p:ext uri="{BB962C8B-B14F-4D97-AF65-F5344CB8AC3E}">
        <p14:creationId xmlns:p14="http://schemas.microsoft.com/office/powerpoint/2010/main" val="155025839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1817"/>
          </a:xfrm>
        </p:spPr>
        <p:txBody>
          <a:bodyPr>
            <a:normAutofit fontScale="90000"/>
          </a:bodyPr>
          <a:lstStyle/>
          <a:p>
            <a:r>
              <a:rPr lang="en-US" b="1" dirty="0">
                <a:solidFill>
                  <a:srgbClr val="00B050"/>
                </a:solidFill>
                <a:effectLst>
                  <a:outerShdw blurRad="38100" dist="38100" dir="2700000" algn="tl">
                    <a:srgbClr val="000000">
                      <a:alpha val="43137"/>
                    </a:srgbClr>
                  </a:outerShdw>
                </a:effectLst>
              </a:rPr>
              <a:t>Step1:</a:t>
            </a:r>
            <a:endParaRPr lang="en-US"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34814" y="1051902"/>
            <a:ext cx="11218985" cy="5095680"/>
          </a:xfrm>
        </p:spPr>
        <p:txBody>
          <a:bodyPr/>
          <a:lstStyle/>
          <a:p>
            <a:pPr marL="0" indent="0">
              <a:buNone/>
            </a:pPr>
            <a:r>
              <a:rPr lang="en-US" dirty="0"/>
              <a:t>Draw a place value chart and write the number</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The expanded form is a way of writing a number as the sum of its digits.</a:t>
            </a:r>
          </a:p>
        </p:txBody>
      </p:sp>
      <p:pic>
        <p:nvPicPr>
          <p:cNvPr id="4" name="Picture 3"/>
          <p:cNvPicPr>
            <a:picLocks noChangeAspect="1"/>
          </p:cNvPicPr>
          <p:nvPr/>
        </p:nvPicPr>
        <p:blipFill>
          <a:blip r:embed="rId2"/>
          <a:stretch>
            <a:fillRect/>
          </a:stretch>
        </p:blipFill>
        <p:spPr>
          <a:xfrm>
            <a:off x="134814" y="1505242"/>
            <a:ext cx="9143996" cy="2644726"/>
          </a:xfrm>
          <a:prstGeom prst="rect">
            <a:avLst/>
          </a:prstGeom>
        </p:spPr>
      </p:pic>
    </p:spTree>
    <p:extLst>
      <p:ext uri="{BB962C8B-B14F-4D97-AF65-F5344CB8AC3E}">
        <p14:creationId xmlns:p14="http://schemas.microsoft.com/office/powerpoint/2010/main" val="3829085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8843" y="261868"/>
            <a:ext cx="10515600" cy="4351338"/>
          </a:xfrm>
        </p:spPr>
        <p:txBody>
          <a:bodyPr/>
          <a:lstStyle/>
          <a:p>
            <a:pPr marL="0" indent="0">
              <a:buNone/>
            </a:pPr>
            <a:r>
              <a:rPr lang="en-US" sz="3600" b="1" dirty="0">
                <a:solidFill>
                  <a:schemeClr val="accent2">
                    <a:lumMod val="50000"/>
                  </a:schemeClr>
                </a:solidFill>
                <a:effectLst>
                  <a:outerShdw blurRad="38100" dist="38100" dir="2700000" algn="tl">
                    <a:srgbClr val="000000">
                      <a:alpha val="43137"/>
                    </a:srgbClr>
                  </a:outerShdw>
                </a:effectLst>
              </a:rPr>
              <a:t>Step 2:</a:t>
            </a:r>
          </a:p>
          <a:p>
            <a:pPr marL="514350" indent="-514350">
              <a:buAutoNum type="alphaLcPeriod"/>
            </a:pPr>
            <a:r>
              <a:rPr lang="en-US" dirty="0"/>
              <a:t>Write the sets that you have made in your note book.</a:t>
            </a:r>
          </a:p>
          <a:p>
            <a:pPr marL="514350" indent="-514350">
              <a:buAutoNum type="alphaLcPeriod"/>
            </a:pPr>
            <a:r>
              <a:rPr lang="en-US" dirty="0"/>
              <a:t>Count and write the number of members in each set</a:t>
            </a:r>
          </a:p>
          <a:p>
            <a:pPr marL="514350" indent="-514350">
              <a:buAutoNum type="alphaLcPeriod"/>
            </a:pPr>
            <a:r>
              <a:rPr lang="en-US" dirty="0"/>
              <a:t>Note that the sets with the same number of members are called equivalent sets.</a:t>
            </a:r>
          </a:p>
        </p:txBody>
      </p:sp>
    </p:spTree>
    <p:extLst>
      <p:ext uri="{BB962C8B-B14F-4D97-AF65-F5344CB8AC3E}">
        <p14:creationId xmlns:p14="http://schemas.microsoft.com/office/powerpoint/2010/main" val="8554157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78937"/>
          </a:xfrm>
        </p:spPr>
        <p:txBody>
          <a:bodyPr>
            <a:normAutofit fontScale="90000"/>
          </a:bodyPr>
          <a:lstStyle/>
          <a:p>
            <a:r>
              <a:rPr lang="en-US" b="1" dirty="0">
                <a:solidFill>
                  <a:srgbClr val="00B050"/>
                </a:solidFill>
                <a:effectLst>
                  <a:outerShdw blurRad="38100" dist="38100" dir="2700000" algn="tl">
                    <a:srgbClr val="000000">
                      <a:alpha val="43137"/>
                    </a:srgbClr>
                  </a:outerShdw>
                </a:effectLst>
              </a:rPr>
              <a:t>Exercise</a:t>
            </a:r>
            <a:endParaRPr lang="en-US"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0677" y="844062"/>
            <a:ext cx="11213123" cy="5332901"/>
          </a:xfrm>
        </p:spPr>
        <p:txBody>
          <a:bodyPr>
            <a:normAutofit fontScale="92500" lnSpcReduction="10000"/>
          </a:bodyPr>
          <a:lstStyle/>
          <a:p>
            <a:pPr marL="514350" indent="-514350">
              <a:buAutoNum type="arabicPeriod"/>
            </a:pPr>
            <a:r>
              <a:rPr lang="en-US" dirty="0"/>
              <a:t>Write the expanded form of each number below</a:t>
            </a:r>
          </a:p>
          <a:p>
            <a:pPr marL="514350" indent="-514350">
              <a:buAutoNum type="alphaLcPeriod"/>
            </a:pPr>
            <a:r>
              <a:rPr lang="en-US" dirty="0"/>
              <a:t>46726</a:t>
            </a:r>
          </a:p>
          <a:p>
            <a:pPr marL="514350" indent="-514350">
              <a:buAutoNum type="alphaLcPeriod"/>
            </a:pPr>
            <a:r>
              <a:rPr lang="en-US" dirty="0"/>
              <a:t>358376</a:t>
            </a:r>
          </a:p>
          <a:p>
            <a:pPr marL="514350" indent="-514350">
              <a:buAutoNum type="alphaLcPeriod"/>
            </a:pPr>
            <a:r>
              <a:rPr lang="en-US" dirty="0"/>
              <a:t>549583</a:t>
            </a:r>
          </a:p>
          <a:p>
            <a:pPr marL="514350" indent="-514350">
              <a:buAutoNum type="alphaLcPeriod"/>
            </a:pPr>
            <a:r>
              <a:rPr lang="en-US" dirty="0"/>
              <a:t>730491</a:t>
            </a:r>
          </a:p>
          <a:p>
            <a:pPr marL="514350" indent="-514350">
              <a:buAutoNum type="alphaLcPeriod"/>
            </a:pPr>
            <a:r>
              <a:rPr lang="en-US" dirty="0"/>
              <a:t>821304</a:t>
            </a:r>
          </a:p>
          <a:p>
            <a:pPr marL="0" indent="0">
              <a:buNone/>
            </a:pPr>
            <a:r>
              <a:rPr lang="en-US" dirty="0"/>
              <a:t>2.     Write each of these numbers in word form.</a:t>
            </a:r>
          </a:p>
          <a:p>
            <a:pPr marL="514350" indent="-514350">
              <a:buAutoNum type="alphaLcParenR"/>
            </a:pPr>
            <a:r>
              <a:rPr lang="en-US" dirty="0"/>
              <a:t>105623</a:t>
            </a:r>
          </a:p>
          <a:p>
            <a:pPr marL="514350" indent="-514350">
              <a:buAutoNum type="alphaLcParenR"/>
            </a:pPr>
            <a:r>
              <a:rPr lang="en-US" dirty="0"/>
              <a:t>294796</a:t>
            </a:r>
          </a:p>
          <a:p>
            <a:pPr marL="514350" indent="-514350">
              <a:buAutoNum type="alphaLcParenR"/>
            </a:pPr>
            <a:r>
              <a:rPr lang="en-US" dirty="0"/>
              <a:t>383875</a:t>
            </a:r>
          </a:p>
          <a:p>
            <a:pPr marL="514350" indent="-514350">
              <a:buAutoNum type="alphaLcParenR"/>
            </a:pPr>
            <a:r>
              <a:rPr lang="en-US" dirty="0"/>
              <a:t>472958</a:t>
            </a:r>
          </a:p>
          <a:p>
            <a:pPr marL="514350" indent="-514350">
              <a:buAutoNum type="alphaLcParenR"/>
            </a:pPr>
            <a:r>
              <a:rPr lang="en-US" dirty="0"/>
              <a:t>561234</a:t>
            </a:r>
          </a:p>
        </p:txBody>
      </p:sp>
    </p:spTree>
    <p:extLst>
      <p:ext uri="{BB962C8B-B14F-4D97-AF65-F5344CB8AC3E}">
        <p14:creationId xmlns:p14="http://schemas.microsoft.com/office/powerpoint/2010/main" val="27672771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FF0000"/>
                </a:solidFill>
                <a:effectLst>
                  <a:outerShdw blurRad="38100" dist="38100" dir="2700000" algn="tl">
                    <a:srgbClr val="000000">
                      <a:alpha val="43137"/>
                    </a:srgbClr>
                  </a:outerShdw>
                </a:effectLst>
              </a:rPr>
              <a:t>Lesson 4: Rounding off numbers to 10,000</a:t>
            </a:r>
          </a:p>
        </p:txBody>
      </p:sp>
      <p:sp>
        <p:nvSpPr>
          <p:cNvPr id="3" name="Content Placeholder 2"/>
          <p:cNvSpPr>
            <a:spLocks noGrp="1"/>
          </p:cNvSpPr>
          <p:nvPr>
            <p:ph idx="1"/>
          </p:nvPr>
        </p:nvSpPr>
        <p:spPr/>
        <p:txBody>
          <a:bodyPr/>
          <a:lstStyle/>
          <a:p>
            <a:pPr marL="0" indent="0">
              <a:buNone/>
            </a:pPr>
            <a:r>
              <a:rPr lang="en-US" sz="3600" b="1" dirty="0">
                <a:solidFill>
                  <a:srgbClr val="00B050"/>
                </a:solidFill>
                <a:effectLst>
                  <a:outerShdw blurRad="38100" dist="38100" dir="2700000" algn="tl">
                    <a:srgbClr val="000000">
                      <a:alpha val="43137"/>
                    </a:srgbClr>
                  </a:outerShdw>
                </a:effectLst>
              </a:rPr>
              <a:t>Materials that you will need</a:t>
            </a:r>
          </a:p>
          <a:p>
            <a:pPr marL="0" indent="0">
              <a:buNone/>
            </a:pPr>
            <a:r>
              <a:rPr lang="en-US" dirty="0"/>
              <a:t>• A number line</a:t>
            </a:r>
          </a:p>
          <a:p>
            <a:pPr marL="0" indent="0">
              <a:buNone/>
            </a:pPr>
            <a:r>
              <a:rPr lang="en-US" dirty="0"/>
              <a:t>• A book for reading</a:t>
            </a:r>
          </a:p>
        </p:txBody>
      </p:sp>
    </p:spTree>
    <p:extLst>
      <p:ext uri="{BB962C8B-B14F-4D97-AF65-F5344CB8AC3E}">
        <p14:creationId xmlns:p14="http://schemas.microsoft.com/office/powerpoint/2010/main" val="39025788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3343"/>
          </a:xfrm>
        </p:spPr>
        <p:txBody>
          <a:bodyPr>
            <a:normAutofit fontScale="90000"/>
          </a:bodyPr>
          <a:lstStyle/>
          <a:p>
            <a:r>
              <a:rPr lang="en-US" b="1" dirty="0">
                <a:solidFill>
                  <a:srgbClr val="00B050"/>
                </a:solidFill>
                <a:effectLst>
                  <a:outerShdw blurRad="38100" dist="38100" dir="2700000" algn="tl">
                    <a:srgbClr val="000000">
                      <a:alpha val="43137"/>
                    </a:srgbClr>
                  </a:outerShdw>
                </a:effectLst>
              </a:rPr>
              <a:t>Introduction</a:t>
            </a:r>
            <a:endParaRPr lang="en-US"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928468"/>
            <a:ext cx="11353800" cy="5781821"/>
          </a:xfrm>
        </p:spPr>
        <p:txBody>
          <a:bodyPr/>
          <a:lstStyle/>
          <a:p>
            <a:pPr marL="0" indent="0">
              <a:buNone/>
            </a:pPr>
            <a:r>
              <a:rPr lang="en-US" dirty="0"/>
              <a:t>When we round off numbers we estimate the number to the nearest whole number.</a:t>
            </a:r>
          </a:p>
          <a:p>
            <a:pPr marL="0" indent="0">
              <a:buNone/>
            </a:pPr>
            <a:r>
              <a:rPr lang="en-US" dirty="0"/>
              <a:t>You are going to round off big numbers up to 5digits.</a:t>
            </a:r>
          </a:p>
          <a:p>
            <a:pPr marL="0" indent="0">
              <a:buNone/>
            </a:pPr>
            <a:r>
              <a:rPr lang="en-US" dirty="0"/>
              <a:t>Rounding off numbers helps us to estimate the amount of an item that is too big to count.</a:t>
            </a:r>
          </a:p>
        </p:txBody>
      </p:sp>
    </p:spTree>
    <p:extLst>
      <p:ext uri="{BB962C8B-B14F-4D97-AF65-F5344CB8AC3E}">
        <p14:creationId xmlns:p14="http://schemas.microsoft.com/office/powerpoint/2010/main" val="36743741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9613"/>
          </a:xfrm>
        </p:spPr>
        <p:txBody>
          <a:bodyPr>
            <a:normAutofit fontScale="90000"/>
          </a:bodyPr>
          <a:lstStyle/>
          <a:p>
            <a:r>
              <a:rPr lang="en-US" b="1" dirty="0">
                <a:solidFill>
                  <a:srgbClr val="00B050"/>
                </a:solidFill>
                <a:effectLst>
                  <a:outerShdw blurRad="38100" dist="38100" dir="2700000" algn="tl">
                    <a:srgbClr val="000000">
                      <a:alpha val="43137"/>
                    </a:srgbClr>
                  </a:outerShdw>
                </a:effectLst>
              </a:rPr>
              <a:t>Procedure</a:t>
            </a:r>
            <a:endParaRPr lang="en-US"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984738"/>
            <a:ext cx="11353800" cy="5873262"/>
          </a:xfrm>
        </p:spPr>
        <p:txBody>
          <a:bodyPr/>
          <a:lstStyle/>
          <a:p>
            <a:pPr marL="0" indent="0">
              <a:buNone/>
            </a:pPr>
            <a:r>
              <a:rPr lang="en-US" b="1" dirty="0"/>
              <a:t>Step 1:</a:t>
            </a:r>
          </a:p>
          <a:p>
            <a:pPr marL="0" indent="0">
              <a:buNone/>
            </a:pPr>
            <a:r>
              <a:rPr lang="en-US" dirty="0"/>
              <a:t>Read the number story below.</a:t>
            </a:r>
          </a:p>
          <a:p>
            <a:pPr marL="0" indent="0">
              <a:buNone/>
            </a:pPr>
            <a:r>
              <a:rPr lang="en-US" dirty="0"/>
              <a:t>There are 18 children in a bus. If you do not count the children what number will you use to name them?</a:t>
            </a:r>
          </a:p>
          <a:p>
            <a:pPr marL="0" indent="0">
              <a:buNone/>
            </a:pPr>
            <a:r>
              <a:rPr lang="en-US" dirty="0"/>
              <a:t>You may say there are 20 children in the bus. See! You have estimated and that is rounding off the number to the nearest Tens.</a:t>
            </a:r>
          </a:p>
        </p:txBody>
      </p:sp>
    </p:spTree>
    <p:extLst>
      <p:ext uri="{BB962C8B-B14F-4D97-AF65-F5344CB8AC3E}">
        <p14:creationId xmlns:p14="http://schemas.microsoft.com/office/powerpoint/2010/main" val="99072133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77410"/>
          </a:xfrm>
        </p:spPr>
        <p:txBody>
          <a:bodyPr>
            <a:normAutofit fontScale="90000"/>
          </a:bodyPr>
          <a:lstStyle/>
          <a:p>
            <a:r>
              <a:rPr lang="en-US" b="1" dirty="0">
                <a:solidFill>
                  <a:srgbClr val="00B050"/>
                </a:solidFill>
                <a:effectLst>
                  <a:outerShdw blurRad="38100" dist="38100" dir="2700000" algn="tl">
                    <a:srgbClr val="000000">
                      <a:alpha val="43137"/>
                    </a:srgbClr>
                  </a:outerShdw>
                </a:effectLst>
              </a:rPr>
              <a:t>Step 2:</a:t>
            </a:r>
            <a:endParaRPr lang="en-US"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083212"/>
            <a:ext cx="11353800" cy="5093751"/>
          </a:xfrm>
        </p:spPr>
        <p:txBody>
          <a:bodyPr/>
          <a:lstStyle/>
          <a:p>
            <a:pPr marL="0" indent="0">
              <a:buNone/>
            </a:pPr>
            <a:r>
              <a:rPr lang="en-US" dirty="0"/>
              <a:t>• Think about all the words in your text book.</a:t>
            </a:r>
          </a:p>
          <a:p>
            <a:pPr marL="0" indent="0">
              <a:buNone/>
            </a:pPr>
            <a:r>
              <a:rPr lang="en-US" dirty="0"/>
              <a:t>• Can you count all the words?</a:t>
            </a:r>
          </a:p>
          <a:p>
            <a:pPr marL="0" indent="0">
              <a:buNone/>
            </a:pPr>
            <a:r>
              <a:rPr lang="en-US" dirty="0"/>
              <a:t>• Do you think it is a small or big number?</a:t>
            </a:r>
          </a:p>
          <a:p>
            <a:pPr marL="0" indent="0">
              <a:buNone/>
            </a:pPr>
            <a:r>
              <a:rPr lang="en-US" dirty="0"/>
              <a:t>You can estimate the number of words in your text book!</a:t>
            </a:r>
          </a:p>
        </p:txBody>
      </p:sp>
    </p:spTree>
    <p:extLst>
      <p:ext uri="{BB962C8B-B14F-4D97-AF65-F5344CB8AC3E}">
        <p14:creationId xmlns:p14="http://schemas.microsoft.com/office/powerpoint/2010/main" val="257886472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3004"/>
          </a:xfrm>
        </p:spPr>
        <p:txBody>
          <a:bodyPr>
            <a:normAutofit fontScale="90000"/>
          </a:bodyPr>
          <a:lstStyle/>
          <a:p>
            <a:r>
              <a:rPr lang="en-US" b="1" dirty="0">
                <a:solidFill>
                  <a:srgbClr val="00B050"/>
                </a:solidFill>
                <a:effectLst>
                  <a:outerShdw blurRad="38100" dist="38100" dir="2700000" algn="tl">
                    <a:srgbClr val="000000">
                      <a:alpha val="43137"/>
                    </a:srgbClr>
                  </a:outerShdw>
                </a:effectLst>
              </a:rPr>
              <a:t>Step 3:</a:t>
            </a:r>
            <a:endParaRPr lang="en-US"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0677" y="858130"/>
            <a:ext cx="11213123" cy="5318833"/>
          </a:xfrm>
        </p:spPr>
        <p:txBody>
          <a:bodyPr>
            <a:normAutofit/>
          </a:bodyPr>
          <a:lstStyle/>
          <a:p>
            <a:pPr marL="0" indent="0">
              <a:buNone/>
            </a:pPr>
            <a:r>
              <a:rPr lang="en-US" b="1" dirty="0"/>
              <a:t>Note that there are rules we follow when we are rounding off numbers.</a:t>
            </a:r>
          </a:p>
          <a:p>
            <a:pPr marL="0" indent="0">
              <a:buNone/>
            </a:pPr>
            <a:r>
              <a:rPr lang="en-US" dirty="0"/>
              <a:t>When a number to the right of the number in the mentioned place value is more than 5, we round up and if it is less than 5 we round down.</a:t>
            </a:r>
          </a:p>
          <a:p>
            <a:pPr marL="0" indent="0">
              <a:buNone/>
            </a:pPr>
            <a:r>
              <a:rPr lang="en-US" dirty="0"/>
              <a:t>Now study these examples.</a:t>
            </a:r>
          </a:p>
        </p:txBody>
      </p:sp>
    </p:spTree>
    <p:extLst>
      <p:ext uri="{BB962C8B-B14F-4D97-AF65-F5344CB8AC3E}">
        <p14:creationId xmlns:p14="http://schemas.microsoft.com/office/powerpoint/2010/main" val="81516549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64869"/>
          </a:xfrm>
        </p:spPr>
        <p:txBody>
          <a:bodyPr>
            <a:normAutofit fontScale="90000"/>
          </a:bodyPr>
          <a:lstStyle/>
          <a:p>
            <a:r>
              <a:rPr lang="en-US" b="1" dirty="0">
                <a:solidFill>
                  <a:srgbClr val="00B050"/>
                </a:solidFill>
                <a:effectLst>
                  <a:outerShdw blurRad="38100" dist="38100" dir="2700000" algn="tl">
                    <a:srgbClr val="000000">
                      <a:alpha val="43137"/>
                    </a:srgbClr>
                  </a:outerShdw>
                </a:effectLst>
              </a:rPr>
              <a:t>Example 1</a:t>
            </a:r>
            <a:endParaRPr lang="en-US"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8474" y="928468"/>
            <a:ext cx="11255326" cy="5929532"/>
          </a:xfrm>
        </p:spPr>
        <p:txBody>
          <a:bodyPr>
            <a:normAutofit/>
          </a:bodyPr>
          <a:lstStyle/>
          <a:p>
            <a:pPr marL="0" indent="0">
              <a:buNone/>
            </a:pPr>
            <a:r>
              <a:rPr lang="en-US" dirty="0"/>
              <a:t>Round off 45,467 to the nearest Ten thousand.</a:t>
            </a:r>
          </a:p>
          <a:p>
            <a:pPr marL="0" indent="0">
              <a:buNone/>
            </a:pPr>
            <a:r>
              <a:rPr lang="en-US" dirty="0"/>
              <a:t>• Look at the place value of 10,000</a:t>
            </a:r>
          </a:p>
          <a:p>
            <a:pPr marL="0" indent="0">
              <a:buNone/>
            </a:pPr>
            <a:endParaRPr lang="en-US" dirty="0"/>
          </a:p>
          <a:p>
            <a:pPr marL="0" indent="0">
              <a:buNone/>
            </a:pPr>
            <a:endParaRPr lang="en-US" dirty="0"/>
          </a:p>
          <a:p>
            <a:pPr marL="0" indent="0">
              <a:buNone/>
            </a:pPr>
            <a:endParaRPr lang="en-US" dirty="0"/>
          </a:p>
          <a:p>
            <a:pPr marL="0" indent="0">
              <a:buNone/>
            </a:pPr>
            <a:r>
              <a:rPr lang="en-US" dirty="0"/>
              <a:t>4 is in the place value of 10,000.</a:t>
            </a:r>
          </a:p>
          <a:p>
            <a:pPr marL="0" indent="0">
              <a:buNone/>
            </a:pPr>
            <a:r>
              <a:rPr lang="en-US" dirty="0"/>
              <a:t>The digit to its right is 5. 5 is equal to 5 so we round up. The ten thousands are 40,000 and 50,000.</a:t>
            </a:r>
          </a:p>
          <a:p>
            <a:pPr marL="0" indent="0">
              <a:buNone/>
            </a:pPr>
            <a:r>
              <a:rPr lang="en-US" dirty="0"/>
              <a:t>This number becomes 50,000. It </a:t>
            </a:r>
            <a:r>
              <a:rPr lang="en-US" dirty="0" err="1"/>
              <a:t>isnearer</a:t>
            </a:r>
            <a:r>
              <a:rPr lang="en-US" dirty="0"/>
              <a:t> to 50,000 than 40,000</a:t>
            </a:r>
          </a:p>
        </p:txBody>
      </p:sp>
      <p:graphicFrame>
        <p:nvGraphicFramePr>
          <p:cNvPr id="4" name="Table 3"/>
          <p:cNvGraphicFramePr>
            <a:graphicFrameLocks noGrp="1"/>
          </p:cNvGraphicFramePr>
          <p:nvPr>
            <p:extLst>
              <p:ext uri="{D42A27DB-BD31-4B8C-83A1-F6EECF244321}">
                <p14:modId xmlns:p14="http://schemas.microsoft.com/office/powerpoint/2010/main" val="1452982107"/>
              </p:ext>
            </p:extLst>
          </p:nvPr>
        </p:nvGraphicFramePr>
        <p:xfrm>
          <a:off x="98474" y="2168637"/>
          <a:ext cx="5317590" cy="1036320"/>
        </p:xfrm>
        <a:graphic>
          <a:graphicData uri="http://schemas.openxmlformats.org/drawingml/2006/table">
            <a:tbl>
              <a:tblPr firstRow="1" bandRow="1">
                <a:tableStyleId>{5940675A-B579-460E-94D1-54222C63F5DA}</a:tableStyleId>
              </a:tblPr>
              <a:tblGrid>
                <a:gridCol w="1063518">
                  <a:extLst>
                    <a:ext uri="{9D8B030D-6E8A-4147-A177-3AD203B41FA5}">
                      <a16:colId xmlns:a16="http://schemas.microsoft.com/office/drawing/2014/main" val="863049650"/>
                    </a:ext>
                  </a:extLst>
                </a:gridCol>
                <a:gridCol w="1063518">
                  <a:extLst>
                    <a:ext uri="{9D8B030D-6E8A-4147-A177-3AD203B41FA5}">
                      <a16:colId xmlns:a16="http://schemas.microsoft.com/office/drawing/2014/main" val="2852429393"/>
                    </a:ext>
                  </a:extLst>
                </a:gridCol>
                <a:gridCol w="1063518">
                  <a:extLst>
                    <a:ext uri="{9D8B030D-6E8A-4147-A177-3AD203B41FA5}">
                      <a16:colId xmlns:a16="http://schemas.microsoft.com/office/drawing/2014/main" val="3714962363"/>
                    </a:ext>
                  </a:extLst>
                </a:gridCol>
                <a:gridCol w="1063518">
                  <a:extLst>
                    <a:ext uri="{9D8B030D-6E8A-4147-A177-3AD203B41FA5}">
                      <a16:colId xmlns:a16="http://schemas.microsoft.com/office/drawing/2014/main" val="28905803"/>
                    </a:ext>
                  </a:extLst>
                </a:gridCol>
                <a:gridCol w="1063518">
                  <a:extLst>
                    <a:ext uri="{9D8B030D-6E8A-4147-A177-3AD203B41FA5}">
                      <a16:colId xmlns:a16="http://schemas.microsoft.com/office/drawing/2014/main" val="4121520924"/>
                    </a:ext>
                  </a:extLst>
                </a:gridCol>
              </a:tblGrid>
              <a:tr h="512365">
                <a:tc>
                  <a:txBody>
                    <a:bodyPr/>
                    <a:lstStyle/>
                    <a:p>
                      <a:r>
                        <a:rPr lang="en-US" sz="2800" b="1" i="0" u="none" strike="noStrike" kern="1200" baseline="0" dirty="0">
                          <a:solidFill>
                            <a:schemeClr val="tx1"/>
                          </a:solidFill>
                          <a:latin typeface="+mn-lt"/>
                          <a:ea typeface="+mn-ea"/>
                          <a:cs typeface="+mn-cs"/>
                        </a:rPr>
                        <a:t>T/</a:t>
                      </a:r>
                      <a:r>
                        <a:rPr lang="en-US" sz="2800" b="1" i="0" u="none" strike="noStrike" kern="1200" baseline="0" dirty="0" err="1">
                          <a:solidFill>
                            <a:schemeClr val="tx1"/>
                          </a:solidFill>
                          <a:latin typeface="+mn-lt"/>
                          <a:ea typeface="+mn-ea"/>
                          <a:cs typeface="+mn-cs"/>
                        </a:rPr>
                        <a:t>Th</a:t>
                      </a:r>
                      <a:endParaRPr lang="en-US" sz="2800" dirty="0"/>
                    </a:p>
                  </a:txBody>
                  <a:tcPr/>
                </a:tc>
                <a:tc>
                  <a:txBody>
                    <a:bodyPr/>
                    <a:lstStyle/>
                    <a:p>
                      <a:r>
                        <a:rPr lang="en-US" sz="2800" b="1" i="0" u="none" strike="noStrike" kern="1200" baseline="0" dirty="0" err="1">
                          <a:solidFill>
                            <a:schemeClr val="tx1"/>
                          </a:solidFill>
                          <a:latin typeface="+mn-lt"/>
                          <a:ea typeface="+mn-ea"/>
                          <a:cs typeface="+mn-cs"/>
                        </a:rPr>
                        <a:t>Th</a:t>
                      </a:r>
                      <a:endParaRPr lang="en-US" sz="2800" dirty="0"/>
                    </a:p>
                  </a:txBody>
                  <a:tcPr/>
                </a:tc>
                <a:tc>
                  <a:txBody>
                    <a:bodyPr/>
                    <a:lstStyle/>
                    <a:p>
                      <a:r>
                        <a:rPr lang="en-US" sz="2800" b="1" i="0" u="none" strike="noStrike" kern="1200" baseline="0" dirty="0">
                          <a:solidFill>
                            <a:schemeClr val="tx1"/>
                          </a:solidFill>
                          <a:latin typeface="+mn-lt"/>
                          <a:ea typeface="+mn-ea"/>
                          <a:cs typeface="+mn-cs"/>
                        </a:rPr>
                        <a:t>H</a:t>
                      </a:r>
                      <a:endParaRPr lang="en-US" sz="2800" dirty="0"/>
                    </a:p>
                  </a:txBody>
                  <a:tcPr/>
                </a:tc>
                <a:tc>
                  <a:txBody>
                    <a:bodyPr/>
                    <a:lstStyle/>
                    <a:p>
                      <a:r>
                        <a:rPr lang="en-US" sz="2800" b="1" i="0" u="none" strike="noStrike" kern="1200" baseline="0" dirty="0">
                          <a:solidFill>
                            <a:schemeClr val="tx1"/>
                          </a:solidFill>
                          <a:latin typeface="+mn-lt"/>
                          <a:ea typeface="+mn-ea"/>
                          <a:cs typeface="+mn-cs"/>
                        </a:rPr>
                        <a:t>T</a:t>
                      </a:r>
                      <a:endParaRPr lang="en-US" sz="2800" dirty="0"/>
                    </a:p>
                  </a:txBody>
                  <a:tcPr/>
                </a:tc>
                <a:tc>
                  <a:txBody>
                    <a:bodyPr/>
                    <a:lstStyle/>
                    <a:p>
                      <a:r>
                        <a:rPr lang="en-US" sz="2800" b="1" i="0" u="none" strike="noStrike" kern="1200" baseline="0" dirty="0">
                          <a:solidFill>
                            <a:schemeClr val="tx1"/>
                          </a:solidFill>
                          <a:latin typeface="+mn-lt"/>
                          <a:ea typeface="+mn-ea"/>
                          <a:cs typeface="+mn-cs"/>
                        </a:rPr>
                        <a:t>O</a:t>
                      </a:r>
                      <a:endParaRPr lang="en-US" sz="2800" dirty="0"/>
                    </a:p>
                  </a:txBody>
                  <a:tcPr/>
                </a:tc>
                <a:extLst>
                  <a:ext uri="{0D108BD9-81ED-4DB2-BD59-A6C34878D82A}">
                    <a16:rowId xmlns:a16="http://schemas.microsoft.com/office/drawing/2014/main" val="2912628971"/>
                  </a:ext>
                </a:extLst>
              </a:tr>
              <a:tr h="512365">
                <a:tc>
                  <a:txBody>
                    <a:bodyPr/>
                    <a:lstStyle/>
                    <a:p>
                      <a:r>
                        <a:rPr lang="en-US" sz="2800" b="0" i="0" u="none" strike="noStrike" kern="1200" baseline="0" dirty="0">
                          <a:solidFill>
                            <a:schemeClr val="tx1"/>
                          </a:solidFill>
                          <a:latin typeface="+mn-lt"/>
                          <a:ea typeface="+mn-ea"/>
                          <a:cs typeface="+mn-cs"/>
                        </a:rPr>
                        <a:t>4</a:t>
                      </a:r>
                      <a:endParaRPr lang="en-US" sz="2800" dirty="0"/>
                    </a:p>
                  </a:txBody>
                  <a:tcPr/>
                </a:tc>
                <a:tc>
                  <a:txBody>
                    <a:bodyPr/>
                    <a:lstStyle/>
                    <a:p>
                      <a:r>
                        <a:rPr lang="en-US" sz="2800" b="0" i="0" u="none" strike="noStrike" kern="1200" baseline="0" dirty="0">
                          <a:solidFill>
                            <a:schemeClr val="tx1"/>
                          </a:solidFill>
                          <a:latin typeface="+mn-lt"/>
                          <a:ea typeface="+mn-ea"/>
                          <a:cs typeface="+mn-cs"/>
                        </a:rPr>
                        <a:t>5</a:t>
                      </a:r>
                      <a:endParaRPr lang="en-US" sz="2800" dirty="0"/>
                    </a:p>
                  </a:txBody>
                  <a:tcPr/>
                </a:tc>
                <a:tc>
                  <a:txBody>
                    <a:bodyPr/>
                    <a:lstStyle/>
                    <a:p>
                      <a:r>
                        <a:rPr lang="en-US" sz="2800" dirty="0"/>
                        <a:t>4</a:t>
                      </a:r>
                    </a:p>
                  </a:txBody>
                  <a:tcPr/>
                </a:tc>
                <a:tc>
                  <a:txBody>
                    <a:bodyPr/>
                    <a:lstStyle/>
                    <a:p>
                      <a:r>
                        <a:rPr lang="en-US" sz="2800" dirty="0"/>
                        <a:t>6</a:t>
                      </a:r>
                    </a:p>
                  </a:txBody>
                  <a:tcPr/>
                </a:tc>
                <a:tc>
                  <a:txBody>
                    <a:bodyPr/>
                    <a:lstStyle/>
                    <a:p>
                      <a:r>
                        <a:rPr lang="en-US" sz="2800" dirty="0"/>
                        <a:t>7</a:t>
                      </a:r>
                    </a:p>
                  </a:txBody>
                  <a:tcPr/>
                </a:tc>
                <a:extLst>
                  <a:ext uri="{0D108BD9-81ED-4DB2-BD59-A6C34878D82A}">
                    <a16:rowId xmlns:a16="http://schemas.microsoft.com/office/drawing/2014/main" val="3672307367"/>
                  </a:ext>
                </a:extLst>
              </a:tr>
            </a:tbl>
          </a:graphicData>
        </a:graphic>
      </p:graphicFrame>
    </p:spTree>
    <p:extLst>
      <p:ext uri="{BB962C8B-B14F-4D97-AF65-F5344CB8AC3E}">
        <p14:creationId xmlns:p14="http://schemas.microsoft.com/office/powerpoint/2010/main" val="382946820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08598"/>
          </a:xfrm>
        </p:spPr>
        <p:txBody>
          <a:bodyPr>
            <a:normAutofit fontScale="90000"/>
          </a:bodyPr>
          <a:lstStyle/>
          <a:p>
            <a:r>
              <a:rPr lang="en-US" b="1" dirty="0">
                <a:solidFill>
                  <a:srgbClr val="00B050"/>
                </a:solidFill>
                <a:effectLst>
                  <a:outerShdw blurRad="38100" dist="38100" dir="2700000" algn="tl">
                    <a:srgbClr val="000000">
                      <a:alpha val="43137"/>
                    </a:srgbClr>
                  </a:outerShdw>
                </a:effectLst>
              </a:rPr>
              <a:t>Example 2</a:t>
            </a:r>
            <a:endParaRPr lang="en-US"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914400"/>
            <a:ext cx="11353800" cy="5943600"/>
          </a:xfrm>
        </p:spPr>
        <p:txBody>
          <a:bodyPr>
            <a:normAutofit/>
          </a:bodyPr>
          <a:lstStyle/>
          <a:p>
            <a:pPr marL="0" indent="0">
              <a:buNone/>
            </a:pPr>
            <a:r>
              <a:rPr lang="en-US" dirty="0"/>
              <a:t>Round off 89,936 to the nearest Ten thousand.</a:t>
            </a:r>
          </a:p>
          <a:p>
            <a:pPr marL="0" indent="0">
              <a:buNone/>
            </a:pPr>
            <a:r>
              <a:rPr lang="en-US" dirty="0"/>
              <a:t>• Look at the place value of 10,000</a:t>
            </a:r>
          </a:p>
          <a:p>
            <a:pPr marL="0" indent="0">
              <a:buNone/>
            </a:pPr>
            <a:endParaRPr lang="en-US" dirty="0"/>
          </a:p>
          <a:p>
            <a:pPr marL="0" indent="0">
              <a:buNone/>
            </a:pPr>
            <a:endParaRPr lang="en-US" dirty="0"/>
          </a:p>
          <a:p>
            <a:pPr marL="0" indent="0">
              <a:buNone/>
            </a:pPr>
            <a:endParaRPr lang="en-US" dirty="0"/>
          </a:p>
          <a:p>
            <a:pPr marL="0" indent="0">
              <a:buNone/>
            </a:pPr>
            <a:r>
              <a:rPr lang="en-US" dirty="0"/>
              <a:t>8 is in the place value of 10,000.</a:t>
            </a:r>
          </a:p>
          <a:p>
            <a:pPr marL="0" indent="0">
              <a:buNone/>
            </a:pPr>
            <a:r>
              <a:rPr lang="en-US" dirty="0"/>
              <a:t>The digit to the right is 9.</a:t>
            </a:r>
          </a:p>
          <a:p>
            <a:pPr marL="0" indent="0">
              <a:buNone/>
            </a:pPr>
            <a:r>
              <a:rPr lang="en-US" dirty="0"/>
              <a:t>9 is greater than 5 so we round up.</a:t>
            </a:r>
          </a:p>
          <a:p>
            <a:pPr marL="0" indent="0">
              <a:buNone/>
            </a:pPr>
            <a:r>
              <a:rPr lang="en-US" dirty="0"/>
              <a:t>The ten thousands are 80,000 and 90,000.</a:t>
            </a:r>
          </a:p>
          <a:p>
            <a:pPr marL="0" indent="0">
              <a:buNone/>
            </a:pPr>
            <a:r>
              <a:rPr lang="en-US" dirty="0"/>
              <a:t>This number becomes 90,000. It is nearer to 90,000 than 80,000.</a:t>
            </a:r>
          </a:p>
        </p:txBody>
      </p:sp>
      <p:graphicFrame>
        <p:nvGraphicFramePr>
          <p:cNvPr id="4" name="Table 3"/>
          <p:cNvGraphicFramePr>
            <a:graphicFrameLocks noGrp="1"/>
          </p:cNvGraphicFramePr>
          <p:nvPr>
            <p:extLst>
              <p:ext uri="{D42A27DB-BD31-4B8C-83A1-F6EECF244321}">
                <p14:modId xmlns:p14="http://schemas.microsoft.com/office/powerpoint/2010/main" val="3218806105"/>
              </p:ext>
            </p:extLst>
          </p:nvPr>
        </p:nvGraphicFramePr>
        <p:xfrm>
          <a:off x="160997" y="1999824"/>
          <a:ext cx="5874045" cy="1235744"/>
        </p:xfrm>
        <a:graphic>
          <a:graphicData uri="http://schemas.openxmlformats.org/drawingml/2006/table">
            <a:tbl>
              <a:tblPr firstRow="1" bandRow="1">
                <a:tableStyleId>{5940675A-B579-460E-94D1-54222C63F5DA}</a:tableStyleId>
              </a:tblPr>
              <a:tblGrid>
                <a:gridCol w="1174809">
                  <a:extLst>
                    <a:ext uri="{9D8B030D-6E8A-4147-A177-3AD203B41FA5}">
                      <a16:colId xmlns:a16="http://schemas.microsoft.com/office/drawing/2014/main" val="2428747252"/>
                    </a:ext>
                  </a:extLst>
                </a:gridCol>
                <a:gridCol w="1174809">
                  <a:extLst>
                    <a:ext uri="{9D8B030D-6E8A-4147-A177-3AD203B41FA5}">
                      <a16:colId xmlns:a16="http://schemas.microsoft.com/office/drawing/2014/main" val="3632395264"/>
                    </a:ext>
                  </a:extLst>
                </a:gridCol>
                <a:gridCol w="1174809">
                  <a:extLst>
                    <a:ext uri="{9D8B030D-6E8A-4147-A177-3AD203B41FA5}">
                      <a16:colId xmlns:a16="http://schemas.microsoft.com/office/drawing/2014/main" val="1653949023"/>
                    </a:ext>
                  </a:extLst>
                </a:gridCol>
                <a:gridCol w="1174809">
                  <a:extLst>
                    <a:ext uri="{9D8B030D-6E8A-4147-A177-3AD203B41FA5}">
                      <a16:colId xmlns:a16="http://schemas.microsoft.com/office/drawing/2014/main" val="1385550311"/>
                    </a:ext>
                  </a:extLst>
                </a:gridCol>
                <a:gridCol w="1174809">
                  <a:extLst>
                    <a:ext uri="{9D8B030D-6E8A-4147-A177-3AD203B41FA5}">
                      <a16:colId xmlns:a16="http://schemas.microsoft.com/office/drawing/2014/main" val="4096423948"/>
                    </a:ext>
                  </a:extLst>
                </a:gridCol>
              </a:tblGrid>
              <a:tr h="617872">
                <a:tc>
                  <a:txBody>
                    <a:bodyPr/>
                    <a:lstStyle/>
                    <a:p>
                      <a:r>
                        <a:rPr lang="en-US" sz="3200" b="1" i="0" u="none" strike="noStrike" kern="1200" baseline="0" dirty="0">
                          <a:solidFill>
                            <a:schemeClr val="tx1"/>
                          </a:solidFill>
                          <a:latin typeface="+mn-lt"/>
                          <a:ea typeface="+mn-ea"/>
                          <a:cs typeface="+mn-cs"/>
                        </a:rPr>
                        <a:t>T/</a:t>
                      </a:r>
                      <a:r>
                        <a:rPr lang="en-US" sz="3200" b="1" i="0" u="none" strike="noStrike" kern="1200" baseline="0" dirty="0" err="1">
                          <a:solidFill>
                            <a:schemeClr val="tx1"/>
                          </a:solidFill>
                          <a:latin typeface="+mn-lt"/>
                          <a:ea typeface="+mn-ea"/>
                          <a:cs typeface="+mn-cs"/>
                        </a:rPr>
                        <a:t>Th</a:t>
                      </a:r>
                      <a:endParaRPr lang="en-US" sz="3200" dirty="0"/>
                    </a:p>
                  </a:txBody>
                  <a:tcPr/>
                </a:tc>
                <a:tc>
                  <a:txBody>
                    <a:bodyPr/>
                    <a:lstStyle/>
                    <a:p>
                      <a:r>
                        <a:rPr lang="en-US" sz="3200" b="1" i="0" u="none" strike="noStrike" kern="1200" baseline="0" dirty="0" err="1">
                          <a:solidFill>
                            <a:schemeClr val="tx1"/>
                          </a:solidFill>
                          <a:latin typeface="+mn-lt"/>
                          <a:ea typeface="+mn-ea"/>
                          <a:cs typeface="+mn-cs"/>
                        </a:rPr>
                        <a:t>Th</a:t>
                      </a:r>
                      <a:endParaRPr lang="en-US" sz="3200" dirty="0"/>
                    </a:p>
                  </a:txBody>
                  <a:tcPr/>
                </a:tc>
                <a:tc>
                  <a:txBody>
                    <a:bodyPr/>
                    <a:lstStyle/>
                    <a:p>
                      <a:r>
                        <a:rPr lang="en-US" sz="3200" dirty="0"/>
                        <a:t>H</a:t>
                      </a:r>
                    </a:p>
                  </a:txBody>
                  <a:tcPr/>
                </a:tc>
                <a:tc>
                  <a:txBody>
                    <a:bodyPr/>
                    <a:lstStyle/>
                    <a:p>
                      <a:r>
                        <a:rPr lang="en-US" sz="3200" dirty="0"/>
                        <a:t>T</a:t>
                      </a:r>
                    </a:p>
                  </a:txBody>
                  <a:tcPr/>
                </a:tc>
                <a:tc>
                  <a:txBody>
                    <a:bodyPr/>
                    <a:lstStyle/>
                    <a:p>
                      <a:r>
                        <a:rPr lang="en-US" sz="3200" dirty="0"/>
                        <a:t>O</a:t>
                      </a:r>
                    </a:p>
                  </a:txBody>
                  <a:tcPr/>
                </a:tc>
                <a:extLst>
                  <a:ext uri="{0D108BD9-81ED-4DB2-BD59-A6C34878D82A}">
                    <a16:rowId xmlns:a16="http://schemas.microsoft.com/office/drawing/2014/main" val="770202910"/>
                  </a:ext>
                </a:extLst>
              </a:tr>
              <a:tr h="617872">
                <a:tc>
                  <a:txBody>
                    <a:bodyPr/>
                    <a:lstStyle/>
                    <a:p>
                      <a:r>
                        <a:rPr lang="en-US" sz="3200" dirty="0"/>
                        <a:t>8</a:t>
                      </a:r>
                    </a:p>
                  </a:txBody>
                  <a:tcPr/>
                </a:tc>
                <a:tc>
                  <a:txBody>
                    <a:bodyPr/>
                    <a:lstStyle/>
                    <a:p>
                      <a:r>
                        <a:rPr lang="en-US" sz="3200" dirty="0"/>
                        <a:t>9</a:t>
                      </a:r>
                    </a:p>
                  </a:txBody>
                  <a:tcPr/>
                </a:tc>
                <a:tc>
                  <a:txBody>
                    <a:bodyPr/>
                    <a:lstStyle/>
                    <a:p>
                      <a:r>
                        <a:rPr lang="en-US" sz="3200" dirty="0"/>
                        <a:t>9</a:t>
                      </a:r>
                    </a:p>
                  </a:txBody>
                  <a:tcPr/>
                </a:tc>
                <a:tc>
                  <a:txBody>
                    <a:bodyPr/>
                    <a:lstStyle/>
                    <a:p>
                      <a:r>
                        <a:rPr lang="en-US" sz="3200" dirty="0"/>
                        <a:t>3</a:t>
                      </a:r>
                    </a:p>
                  </a:txBody>
                  <a:tcPr/>
                </a:tc>
                <a:tc>
                  <a:txBody>
                    <a:bodyPr/>
                    <a:lstStyle/>
                    <a:p>
                      <a:r>
                        <a:rPr lang="en-US" sz="3200" dirty="0"/>
                        <a:t>6</a:t>
                      </a:r>
                    </a:p>
                  </a:txBody>
                  <a:tcPr/>
                </a:tc>
                <a:extLst>
                  <a:ext uri="{0D108BD9-81ED-4DB2-BD59-A6C34878D82A}">
                    <a16:rowId xmlns:a16="http://schemas.microsoft.com/office/drawing/2014/main" val="727679865"/>
                  </a:ext>
                </a:extLst>
              </a:tr>
            </a:tbl>
          </a:graphicData>
        </a:graphic>
      </p:graphicFrame>
    </p:spTree>
    <p:extLst>
      <p:ext uri="{BB962C8B-B14F-4D97-AF65-F5344CB8AC3E}">
        <p14:creationId xmlns:p14="http://schemas.microsoft.com/office/powerpoint/2010/main" val="113371422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22666"/>
          </a:xfrm>
        </p:spPr>
        <p:txBody>
          <a:bodyPr>
            <a:normAutofit fontScale="90000"/>
          </a:bodyPr>
          <a:lstStyle/>
          <a:p>
            <a:r>
              <a:rPr lang="en-US" b="1" dirty="0">
                <a:solidFill>
                  <a:srgbClr val="00B050"/>
                </a:solidFill>
                <a:effectLst>
                  <a:outerShdw blurRad="38100" dist="38100" dir="2700000" algn="tl">
                    <a:srgbClr val="000000">
                      <a:alpha val="43137"/>
                    </a:srgbClr>
                  </a:outerShdw>
                </a:effectLst>
              </a:rPr>
              <a:t>Step 4:</a:t>
            </a:r>
            <a:endParaRPr lang="en-US"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39151" y="956603"/>
            <a:ext cx="11114649" cy="5220360"/>
          </a:xfrm>
        </p:spPr>
        <p:txBody>
          <a:bodyPr>
            <a:normAutofit/>
          </a:bodyPr>
          <a:lstStyle/>
          <a:p>
            <a:pPr marL="0" indent="0">
              <a:buNone/>
            </a:pPr>
            <a:r>
              <a:rPr lang="en-US" sz="3600" b="1" dirty="0">
                <a:solidFill>
                  <a:schemeClr val="accent2">
                    <a:lumMod val="50000"/>
                  </a:schemeClr>
                </a:solidFill>
                <a:effectLst>
                  <a:outerShdw blurRad="38100" dist="38100" dir="2700000" algn="tl">
                    <a:srgbClr val="000000">
                      <a:alpha val="43137"/>
                    </a:srgbClr>
                  </a:outerShdw>
                </a:effectLst>
              </a:rPr>
              <a:t>Exercise</a:t>
            </a:r>
          </a:p>
          <a:p>
            <a:pPr marL="0" indent="0">
              <a:buNone/>
            </a:pPr>
            <a:r>
              <a:rPr lang="en-US" dirty="0"/>
              <a:t>Round off each number to the nearest Ten thousands.</a:t>
            </a:r>
          </a:p>
          <a:p>
            <a:pPr marL="514350" indent="-514350">
              <a:buAutoNum type="arabicPeriod"/>
            </a:pPr>
            <a:r>
              <a:rPr lang="en-US" dirty="0"/>
              <a:t>41,198                                        </a:t>
            </a:r>
            <a:r>
              <a:rPr lang="en-US" b="1" dirty="0"/>
              <a:t>9. </a:t>
            </a:r>
            <a:r>
              <a:rPr lang="en-US" dirty="0"/>
              <a:t>81,278          </a:t>
            </a:r>
          </a:p>
          <a:p>
            <a:pPr marL="514350" indent="-514350">
              <a:buAutoNum type="arabicPeriod"/>
            </a:pPr>
            <a:r>
              <a:rPr lang="en-US" dirty="0"/>
              <a:t>12,986                                        </a:t>
            </a:r>
            <a:r>
              <a:rPr lang="en-US" b="1" dirty="0"/>
              <a:t>10. </a:t>
            </a:r>
            <a:r>
              <a:rPr lang="en-US" dirty="0"/>
              <a:t>91,226</a:t>
            </a:r>
          </a:p>
          <a:p>
            <a:pPr marL="514350" indent="-514350">
              <a:buAutoNum type="arabicPeriod"/>
            </a:pPr>
            <a:r>
              <a:rPr lang="en-US" dirty="0"/>
              <a:t>23,878                                        </a:t>
            </a:r>
            <a:r>
              <a:rPr lang="en-US" b="1" dirty="0"/>
              <a:t>11</a:t>
            </a:r>
            <a:r>
              <a:rPr lang="en-US" dirty="0"/>
              <a:t>. 82,779</a:t>
            </a:r>
          </a:p>
          <a:p>
            <a:pPr marL="514350" indent="-514350">
              <a:buAutoNum type="arabicPeriod"/>
            </a:pPr>
            <a:r>
              <a:rPr lang="en-US" dirty="0"/>
              <a:t>34,769                                        </a:t>
            </a:r>
            <a:r>
              <a:rPr lang="en-US" b="1" dirty="0"/>
              <a:t>12. </a:t>
            </a:r>
            <a:r>
              <a:rPr lang="en-US" dirty="0"/>
              <a:t>19,999</a:t>
            </a:r>
          </a:p>
          <a:p>
            <a:pPr marL="514350" indent="-514350">
              <a:buAutoNum type="arabicPeriod"/>
            </a:pPr>
            <a:r>
              <a:rPr lang="en-US" dirty="0"/>
              <a:t>45,652                                        </a:t>
            </a:r>
            <a:r>
              <a:rPr lang="en-US" b="1" dirty="0"/>
              <a:t>13. </a:t>
            </a:r>
            <a:r>
              <a:rPr lang="en-US" dirty="0"/>
              <a:t>64,335</a:t>
            </a:r>
          </a:p>
          <a:p>
            <a:pPr marL="514350" indent="-514350">
              <a:buAutoNum type="arabicPeriod"/>
            </a:pPr>
            <a:r>
              <a:rPr lang="en-US" dirty="0"/>
              <a:t>51,812                                        </a:t>
            </a:r>
            <a:r>
              <a:rPr lang="en-US" b="1" dirty="0"/>
              <a:t>14. </a:t>
            </a:r>
            <a:r>
              <a:rPr lang="en-US" dirty="0"/>
              <a:t>35,000</a:t>
            </a:r>
          </a:p>
          <a:p>
            <a:pPr marL="514350" indent="-514350">
              <a:buAutoNum type="arabicPeriod"/>
            </a:pPr>
            <a:r>
              <a:rPr lang="en-US" dirty="0"/>
              <a:t>61,733                                        </a:t>
            </a:r>
            <a:r>
              <a:rPr lang="en-US" b="1" dirty="0"/>
              <a:t>15. </a:t>
            </a:r>
            <a:r>
              <a:rPr lang="en-US" dirty="0"/>
              <a:t>26,238</a:t>
            </a:r>
          </a:p>
          <a:p>
            <a:pPr marL="514350" indent="-514350">
              <a:buAutoNum type="arabicPeriod"/>
            </a:pPr>
            <a:r>
              <a:rPr lang="en-US" dirty="0"/>
              <a:t>71,425</a:t>
            </a:r>
          </a:p>
        </p:txBody>
      </p:sp>
    </p:spTree>
    <p:extLst>
      <p:ext uri="{BB962C8B-B14F-4D97-AF65-F5344CB8AC3E}">
        <p14:creationId xmlns:p14="http://schemas.microsoft.com/office/powerpoint/2010/main" val="4262687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4861" y="275120"/>
            <a:ext cx="10515600" cy="4351338"/>
          </a:xfrm>
        </p:spPr>
        <p:txBody>
          <a:bodyPr>
            <a:normAutofit/>
          </a:bodyPr>
          <a:lstStyle/>
          <a:p>
            <a:pPr marL="0" indent="0">
              <a:buNone/>
            </a:pPr>
            <a:r>
              <a:rPr lang="en-US" sz="3600" b="1" dirty="0">
                <a:solidFill>
                  <a:schemeClr val="accent2">
                    <a:lumMod val="50000"/>
                  </a:schemeClr>
                </a:solidFill>
              </a:rPr>
              <a:t>Step 3:</a:t>
            </a:r>
          </a:p>
          <a:p>
            <a:pPr marL="0" indent="0">
              <a:buNone/>
            </a:pPr>
            <a:r>
              <a:rPr lang="en-US" dirty="0"/>
              <a:t>You can use equivalent sets to group and compare objects. Now study these examples</a:t>
            </a:r>
          </a:p>
          <a:p>
            <a:pPr marL="0" indent="0">
              <a:buNone/>
            </a:pPr>
            <a:r>
              <a:rPr lang="en-US" dirty="0"/>
              <a:t>1. A={boy, girl, baby, woman, man}</a:t>
            </a:r>
          </a:p>
          <a:p>
            <a:pPr marL="0" indent="0">
              <a:buNone/>
            </a:pPr>
            <a:r>
              <a:rPr lang="en-US" dirty="0"/>
              <a:t>    B={aunt, uncle, father, mother, cousin } Set A has five members and Set B has five members.</a:t>
            </a:r>
          </a:p>
          <a:p>
            <a:pPr marL="0" indent="0">
              <a:buNone/>
            </a:pPr>
            <a:r>
              <a:rPr lang="en-US" dirty="0"/>
              <a:t>We write n (A) = 5 and n (B) =5 n stands for number of members in a set. The symbol for equivalent sets is</a:t>
            </a:r>
          </a:p>
          <a:p>
            <a:pPr marL="0" indent="0">
              <a:buNone/>
            </a:pPr>
            <a:r>
              <a:rPr lang="en-US" dirty="0"/>
              <a:t>So A      B</a:t>
            </a:r>
          </a:p>
        </p:txBody>
      </p:sp>
      <p:cxnSp>
        <p:nvCxnSpPr>
          <p:cNvPr id="8" name="Straight Arrow Connector 7"/>
          <p:cNvCxnSpPr/>
          <p:nvPr/>
        </p:nvCxnSpPr>
        <p:spPr>
          <a:xfrm flipV="1">
            <a:off x="5697416" y="3840481"/>
            <a:ext cx="703384" cy="14068"/>
          </a:xfrm>
          <a:prstGeom prst="straightConnector1">
            <a:avLst/>
          </a:prstGeom>
          <a:ln w="53975">
            <a:solidFill>
              <a:schemeClr val="dk1"/>
            </a:solidFill>
            <a:headEnd type="triangle"/>
            <a:tailEnd type="triangle"/>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flipV="1">
            <a:off x="984739" y="4318782"/>
            <a:ext cx="520504" cy="14068"/>
          </a:xfrm>
          <a:prstGeom prst="straightConnector1">
            <a:avLst/>
          </a:prstGeom>
          <a:ln w="53975">
            <a:solidFill>
              <a:schemeClr val="dk1"/>
            </a:solidFill>
            <a:headEnd type="triangle"/>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42064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52" y="182355"/>
            <a:ext cx="10515600" cy="6576253"/>
          </a:xfrm>
        </p:spPr>
        <p:txBody>
          <a:bodyPr/>
          <a:lstStyle/>
          <a:p>
            <a:pPr marL="0" indent="0">
              <a:buNone/>
            </a:pPr>
            <a:r>
              <a:rPr lang="en-US" dirty="0"/>
              <a:t>2.    W= {zebra, monkey, giraffe, lion}</a:t>
            </a:r>
          </a:p>
          <a:p>
            <a:pPr marL="0" indent="0">
              <a:buNone/>
            </a:pPr>
            <a:r>
              <a:rPr lang="en-US" dirty="0"/>
              <a:t>           X= {cow, goat, sheep}</a:t>
            </a:r>
          </a:p>
          <a:p>
            <a:pPr marL="0" indent="0">
              <a:buNone/>
            </a:pPr>
            <a:r>
              <a:rPr lang="pt-BR" dirty="0"/>
              <a:t>             n (W) = 4          n (X)=3</a:t>
            </a:r>
          </a:p>
          <a:p>
            <a:pPr marL="0" indent="0">
              <a:buNone/>
            </a:pPr>
            <a:r>
              <a:rPr lang="en-US" dirty="0"/>
              <a:t>        Set W has 4 members and Set X has</a:t>
            </a:r>
          </a:p>
          <a:p>
            <a:pPr marL="0" indent="0">
              <a:buNone/>
            </a:pPr>
            <a:r>
              <a:rPr lang="en-US" dirty="0"/>
              <a:t>3    members. These two sets are not equivalent.</a:t>
            </a:r>
          </a:p>
          <a:p>
            <a:pPr marL="0" indent="0">
              <a:buNone/>
            </a:pPr>
            <a:r>
              <a:rPr lang="en-US" dirty="0"/>
              <a:t>       So we write W        X</a:t>
            </a:r>
          </a:p>
          <a:p>
            <a:pPr marL="0" indent="0">
              <a:buNone/>
            </a:pPr>
            <a:r>
              <a:rPr lang="en-US" dirty="0"/>
              <a:t>Now get your pen and write equivalent or not equivalent for each           pair of sets</a:t>
            </a:r>
          </a:p>
        </p:txBody>
      </p:sp>
      <p:cxnSp>
        <p:nvCxnSpPr>
          <p:cNvPr id="8" name="Straight Arrow Connector 7"/>
          <p:cNvCxnSpPr/>
          <p:nvPr/>
        </p:nvCxnSpPr>
        <p:spPr>
          <a:xfrm flipV="1">
            <a:off x="2715065" y="2940148"/>
            <a:ext cx="703384" cy="14068"/>
          </a:xfrm>
          <a:prstGeom prst="straightConnector1">
            <a:avLst/>
          </a:prstGeom>
          <a:ln w="41275">
            <a:solidFill>
              <a:schemeClr val="dk1"/>
            </a:solidFill>
            <a:headEnd type="triangle"/>
            <a:tailEnd type="triangle"/>
          </a:ln>
        </p:spPr>
        <p:style>
          <a:lnRef idx="3">
            <a:schemeClr val="dk1"/>
          </a:lnRef>
          <a:fillRef idx="0">
            <a:schemeClr val="dk1"/>
          </a:fillRef>
          <a:effectRef idx="2">
            <a:schemeClr val="dk1"/>
          </a:effectRef>
          <a:fontRef idx="minor">
            <a:schemeClr val="tx1"/>
          </a:fontRef>
        </p:style>
      </p:cxnSp>
      <p:cxnSp>
        <p:nvCxnSpPr>
          <p:cNvPr id="12" name="Straight Connector 11"/>
          <p:cNvCxnSpPr/>
          <p:nvPr/>
        </p:nvCxnSpPr>
        <p:spPr>
          <a:xfrm flipH="1">
            <a:off x="2940148" y="2757268"/>
            <a:ext cx="267286" cy="36576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5976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9698"/>
            <a:ext cx="10515600" cy="577410"/>
          </a:xfrm>
        </p:spPr>
        <p:txBody>
          <a:bodyPr>
            <a:normAutofit fontScale="90000"/>
          </a:bodyPr>
          <a:lstStyle/>
          <a:p>
            <a:r>
              <a:rPr lang="en-US" b="1" u="sng" dirty="0">
                <a:solidFill>
                  <a:srgbClr val="00B050"/>
                </a:solidFill>
                <a:effectLst>
                  <a:outerShdw blurRad="38100" dist="38100" dir="2700000" algn="tl">
                    <a:srgbClr val="000000">
                      <a:alpha val="43137"/>
                    </a:srgbClr>
                  </a:outerShdw>
                </a:effectLst>
              </a:rPr>
              <a:t>Exercise</a:t>
            </a:r>
            <a:endParaRPr lang="en-US" u="sng"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647108"/>
            <a:ext cx="11353800" cy="6210892"/>
          </a:xfrm>
        </p:spPr>
        <p:txBody>
          <a:bodyPr>
            <a:normAutofit/>
          </a:bodyPr>
          <a:lstStyle/>
          <a:p>
            <a:pPr marL="0" indent="0">
              <a:buNone/>
            </a:pPr>
            <a:r>
              <a:rPr lang="en-US" dirty="0"/>
              <a:t>1)    Set A = {a, b, c}</a:t>
            </a:r>
            <a:r>
              <a:rPr lang="en-US" dirty="0" err="1"/>
              <a:t>andset</a:t>
            </a:r>
            <a:r>
              <a:rPr lang="en-US" dirty="0"/>
              <a:t> B={1, 2, 3} Set A and Set B are _________</a:t>
            </a:r>
          </a:p>
          <a:p>
            <a:pPr marL="0" indent="0">
              <a:buNone/>
            </a:pPr>
            <a:r>
              <a:rPr lang="en-US" dirty="0"/>
              <a:t>2)   Set P={mango, orange, guava} and Set</a:t>
            </a:r>
          </a:p>
          <a:p>
            <a:pPr marL="0" indent="0">
              <a:buNone/>
            </a:pPr>
            <a:r>
              <a:rPr lang="en-US" dirty="0"/>
              <a:t>Q ={pineapple, melon, pawpaw } Set P and Set Q are _____________</a:t>
            </a:r>
          </a:p>
          <a:p>
            <a:pPr marL="0" indent="0">
              <a:buNone/>
            </a:pPr>
            <a:r>
              <a:rPr lang="en-US" dirty="0"/>
              <a:t>3)   Set X={hen, duck, turkey} and Set Y={rabbit, goat} Set P and Set Q are _________________</a:t>
            </a:r>
          </a:p>
          <a:p>
            <a:pPr marL="0" indent="0">
              <a:buNone/>
            </a:pPr>
            <a:r>
              <a:rPr lang="en-US" dirty="0"/>
              <a:t>4)   Set E ={} and Set F= {} Set P and Set Q are ______________</a:t>
            </a:r>
          </a:p>
          <a:p>
            <a:pPr marL="0" indent="0">
              <a:buNone/>
            </a:pPr>
            <a:r>
              <a:rPr lang="en-US" dirty="0"/>
              <a:t>5)   Set M={} and Set N={} Set P and Set Q are_______________</a:t>
            </a:r>
          </a:p>
          <a:p>
            <a:pPr marL="0" indent="0">
              <a:buNone/>
            </a:pPr>
            <a:r>
              <a:rPr lang="en-US" dirty="0"/>
              <a:t>6)   Set R= {}and Set S ={} Set P and Set Q are ______________</a:t>
            </a:r>
          </a:p>
          <a:p>
            <a:pPr marL="0" indent="0">
              <a:buNone/>
            </a:pPr>
            <a:r>
              <a:rPr lang="en-US" dirty="0"/>
              <a:t>7)   Set W ={}and Set X={}Set P and Set Q are _____________</a:t>
            </a:r>
          </a:p>
          <a:p>
            <a:pPr marL="0" indent="0">
              <a:buNone/>
            </a:pPr>
            <a:r>
              <a:rPr lang="en-US" dirty="0"/>
              <a:t>8)   Set G ={} and Set H ={} Set P and Set Q are _____________</a:t>
            </a:r>
          </a:p>
          <a:p>
            <a:pPr marL="0" indent="0">
              <a:buNone/>
            </a:pPr>
            <a:r>
              <a:rPr lang="en-US" dirty="0"/>
              <a:t>9)   Set Y ={} and Set Z ={}Set P and Set </a:t>
            </a:r>
            <a:r>
              <a:rPr lang="en-US" dirty="0" err="1"/>
              <a:t>Qare</a:t>
            </a:r>
            <a:r>
              <a:rPr lang="en-US" dirty="0"/>
              <a:t> ____________</a:t>
            </a:r>
          </a:p>
          <a:p>
            <a:pPr marL="0" indent="0">
              <a:buNone/>
            </a:pPr>
            <a:r>
              <a:rPr lang="en-US" dirty="0"/>
              <a:t>10) Set K ={} and Set L= {} Set P and Set </a:t>
            </a:r>
            <a:r>
              <a:rPr lang="en-US" dirty="0" err="1"/>
              <a:t>Qare</a:t>
            </a:r>
            <a:r>
              <a:rPr lang="en-US" dirty="0"/>
              <a:t> ______________</a:t>
            </a:r>
          </a:p>
        </p:txBody>
      </p:sp>
    </p:spTree>
    <p:extLst>
      <p:ext uri="{BB962C8B-B14F-4D97-AF65-F5344CB8AC3E}">
        <p14:creationId xmlns:p14="http://schemas.microsoft.com/office/powerpoint/2010/main" val="18363811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3889</Words>
  <Application>Microsoft Office PowerPoint</Application>
  <PresentationFormat>Widescreen</PresentationFormat>
  <Paragraphs>444</Paragraphs>
  <Slides>68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68</vt:i4>
      </vt:variant>
    </vt:vector>
  </HeadingPairs>
  <TitlesOfParts>
    <vt:vector size="72" baseType="lpstr">
      <vt:lpstr>Arial</vt:lpstr>
      <vt:lpstr>Calibri</vt:lpstr>
      <vt:lpstr>Calibri Light</vt:lpstr>
      <vt:lpstr>Office Theme</vt:lpstr>
      <vt:lpstr>THEME: SETS</vt:lpstr>
      <vt:lpstr>Topic: Set concepts Lesson 1: Equivalent sets</vt:lpstr>
      <vt:lpstr>Materials needed:</vt:lpstr>
      <vt:lpstr>Introduction</vt:lpstr>
      <vt:lpstr>Procedure</vt:lpstr>
      <vt:lpstr>PowerPoint Presentation</vt:lpstr>
      <vt:lpstr>PowerPoint Presentation</vt:lpstr>
      <vt:lpstr>PowerPoint Presentation</vt:lpstr>
      <vt:lpstr>Exercise</vt:lpstr>
      <vt:lpstr>Lesson 2: Empty sets</vt:lpstr>
      <vt:lpstr>You will need:</vt:lpstr>
      <vt:lpstr>Introduction</vt:lpstr>
      <vt:lpstr>Procedure</vt:lpstr>
      <vt:lpstr>Step 2:</vt:lpstr>
      <vt:lpstr>Step 3:</vt:lpstr>
      <vt:lpstr>Exercise</vt:lpstr>
      <vt:lpstr>Step 3;</vt:lpstr>
      <vt:lpstr>Exercise</vt:lpstr>
      <vt:lpstr>PowerPoint Presentation</vt:lpstr>
      <vt:lpstr>Lesson 4: Union of sets</vt:lpstr>
      <vt:lpstr>Materials that you need</vt:lpstr>
      <vt:lpstr>Introduction</vt:lpstr>
      <vt:lpstr>Procedure</vt:lpstr>
      <vt:lpstr>Step 2:</vt:lpstr>
      <vt:lpstr>Step 3:</vt:lpstr>
      <vt:lpstr>Exercise</vt:lpstr>
      <vt:lpstr>PowerPoint Presentation</vt:lpstr>
      <vt:lpstr>Lesson 5: Intersection of sets</vt:lpstr>
      <vt:lpstr>Materials needed</vt:lpstr>
      <vt:lpstr>Introduction</vt:lpstr>
      <vt:lpstr>Procedure</vt:lpstr>
      <vt:lpstr>Step 2:</vt:lpstr>
      <vt:lpstr>Step 3:</vt:lpstr>
      <vt:lpstr>Exercise</vt:lpstr>
      <vt:lpstr>PowerPoint Presentation</vt:lpstr>
      <vt:lpstr>Lesson 6: Venn diagrams</vt:lpstr>
      <vt:lpstr>Materials that you will need</vt:lpstr>
      <vt:lpstr>Introduction</vt:lpstr>
      <vt:lpstr>Procedure</vt:lpstr>
      <vt:lpstr>PowerPoint Presentation</vt:lpstr>
      <vt:lpstr>Step 2:</vt:lpstr>
      <vt:lpstr>Step 3:</vt:lpstr>
      <vt:lpstr>Topic: Whole numbers Lesson 1: Place value</vt:lpstr>
      <vt:lpstr>Materials that you will need</vt:lpstr>
      <vt:lpstr>Introduction</vt:lpstr>
      <vt:lpstr>Procedure</vt:lpstr>
      <vt:lpstr>Step 2:</vt:lpstr>
      <vt:lpstr>Exercise</vt:lpstr>
      <vt:lpstr>Lesson 2: Values of numbers up to 999,999</vt:lpstr>
      <vt:lpstr>You will need:</vt:lpstr>
      <vt:lpstr>Step 2:</vt:lpstr>
      <vt:lpstr>Step 3:</vt:lpstr>
      <vt:lpstr>Exercise</vt:lpstr>
      <vt:lpstr>Lesson 3: Natural numbers</vt:lpstr>
      <vt:lpstr>You will need:</vt:lpstr>
      <vt:lpstr>Step 1:</vt:lpstr>
      <vt:lpstr>Step 2:</vt:lpstr>
      <vt:lpstr>Look at this example too!</vt:lpstr>
      <vt:lpstr>Step1:</vt:lpstr>
      <vt:lpstr>Exercise</vt:lpstr>
      <vt:lpstr>Lesson 4: Rounding off numbers to 10,000</vt:lpstr>
      <vt:lpstr>Introduction</vt:lpstr>
      <vt:lpstr>Procedure</vt:lpstr>
      <vt:lpstr>Step 2:</vt:lpstr>
      <vt:lpstr>Step 3:</vt:lpstr>
      <vt:lpstr>Example 1</vt:lpstr>
      <vt:lpstr>Example 2</vt:lpstr>
      <vt:lpstr>Step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SETS</dc:title>
  <dc:creator>256</dc:creator>
  <cp:lastModifiedBy>256</cp:lastModifiedBy>
  <cp:revision>22</cp:revision>
  <dcterms:created xsi:type="dcterms:W3CDTF">2020-05-26T11:05:50Z</dcterms:created>
  <dcterms:modified xsi:type="dcterms:W3CDTF">2020-05-26T14:13:42Z</dcterms:modified>
</cp:coreProperties>
</file>